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do" ContentType="image/jpe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vml" ContentType="application/vnd.openxmlformats-officedocument.vmlDrawing"/>
  <Default Extension="tiff" ContentType="image/tiff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00" r:id="rId2"/>
    <p:sldMasterId id="2147483714" r:id="rId3"/>
  </p:sldMasterIdLst>
  <p:notesMasterIdLst>
    <p:notesMasterId r:id="rId26"/>
  </p:notesMasterIdLst>
  <p:sldIdLst>
    <p:sldId id="256" r:id="rId4"/>
    <p:sldId id="668" r:id="rId5"/>
    <p:sldId id="672" r:id="rId6"/>
    <p:sldId id="313" r:id="rId7"/>
    <p:sldId id="669" r:id="rId8"/>
    <p:sldId id="273" r:id="rId9"/>
    <p:sldId id="271" r:id="rId10"/>
    <p:sldId id="542" r:id="rId11"/>
    <p:sldId id="536" r:id="rId12"/>
    <p:sldId id="537" r:id="rId13"/>
    <p:sldId id="538" r:id="rId14"/>
    <p:sldId id="539" r:id="rId15"/>
    <p:sldId id="328" r:id="rId16"/>
    <p:sldId id="323" r:id="rId17"/>
    <p:sldId id="325" r:id="rId18"/>
    <p:sldId id="670" r:id="rId19"/>
    <p:sldId id="541" r:id="rId20"/>
    <p:sldId id="330" r:id="rId21"/>
    <p:sldId id="285" r:id="rId22"/>
    <p:sldId id="329" r:id="rId23"/>
    <p:sldId id="331" r:id="rId24"/>
    <p:sldId id="671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105E60E-84F3-4F03-A249-69DBB3C2D6E5}">
          <p14:sldIdLst>
            <p14:sldId id="256"/>
            <p14:sldId id="668"/>
            <p14:sldId id="672"/>
            <p14:sldId id="313"/>
            <p14:sldId id="669"/>
            <p14:sldId id="273"/>
            <p14:sldId id="271"/>
            <p14:sldId id="542"/>
            <p14:sldId id="536"/>
            <p14:sldId id="537"/>
            <p14:sldId id="538"/>
            <p14:sldId id="539"/>
            <p14:sldId id="328"/>
            <p14:sldId id="323"/>
            <p14:sldId id="325"/>
            <p14:sldId id="670"/>
            <p14:sldId id="541"/>
            <p14:sldId id="330"/>
            <p14:sldId id="285"/>
            <p14:sldId id="329"/>
            <p14:sldId id="331"/>
            <p14:sldId id="671"/>
          </p14:sldIdLst>
        </p14:section>
        <p14:section name="无标题节" id="{99A5217E-CE2E-4FFB-B78A-6D2CDC4A0F64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62" d="100"/>
          <a:sy n="62" d="100"/>
        </p:scale>
        <p:origin x="1377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DDC0F-1C96-486D-8C54-304242C259EE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C7E5A-6938-4031-B483-533259A72F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50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目前研究方向-8个 读一下</a:t>
            </a:r>
          </a:p>
        </p:txBody>
      </p:sp>
    </p:spTree>
    <p:extLst>
      <p:ext uri="{BB962C8B-B14F-4D97-AF65-F5344CB8AC3E}">
        <p14:creationId xmlns:p14="http://schemas.microsoft.com/office/powerpoint/2010/main" val="2798710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800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565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目前研究方向-8个 读一下</a:t>
            </a:r>
          </a:p>
        </p:txBody>
      </p:sp>
    </p:spTree>
    <p:extLst>
      <p:ext uri="{BB962C8B-B14F-4D97-AF65-F5344CB8AC3E}">
        <p14:creationId xmlns:p14="http://schemas.microsoft.com/office/powerpoint/2010/main" val="3141301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幻灯片图像占位符 1"/>
          <p:cNvSpPr>
            <a:spLocks noGrp="1" noRot="1" noChangeAspect="1" noTextEdit="1"/>
          </p:cNvSpPr>
          <p:nvPr>
            <p:ph type="sldImg" idx="2"/>
          </p:nvPr>
        </p:nvSpPr>
        <p:spPr>
          <a:ln/>
        </p:spPr>
      </p:sp>
      <p:sp>
        <p:nvSpPr>
          <p:cNvPr id="553987" name="文本占位符 2"/>
          <p:cNvSpPr>
            <a:spLocks noGrp="1"/>
          </p:cNvSpPr>
          <p:nvPr>
            <p:ph type="body" idx="3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051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邬向前</a:t>
            </a:r>
          </a:p>
        </p:txBody>
      </p:sp>
    </p:spTree>
    <p:extLst>
      <p:ext uri="{BB962C8B-B14F-4D97-AF65-F5344CB8AC3E}">
        <p14:creationId xmlns:p14="http://schemas.microsoft.com/office/powerpoint/2010/main" val="1237187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altLang="zh-CN" dirty="0"/>
              <a:t>Published more than 100 papers in peer-reviewed journals, e.g. IEEE TIP, PR.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r>
              <a:rPr lang="en-US" altLang="zh-CN" dirty="0"/>
              <a:t>Obtained 12 patents from the United States, Hong Kong SAR, and China Mainland.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Published the first monograph about palmprint recognition in China.</a:t>
            </a:r>
          </a:p>
          <a:p>
            <a:pPr marL="342900" indent="-342900" algn="just">
              <a:spcAft>
                <a:spcPts val="600"/>
              </a:spcAft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781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邬向前</a:t>
            </a:r>
            <a:r>
              <a:rPr lang="en-US" altLang="zh-CN" dirty="0"/>
              <a:t>Published papers in some top journals, e.g. IEEE TIP, Pattern Recognition and PLOS ONE.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377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邬向前</a:t>
            </a:r>
            <a:r>
              <a:rPr lang="en-US" altLang="zh-CN" dirty="0"/>
              <a:t>Published papers in some top journals, e.g. IEEE TIP, Pattern Recognition and PLOS ONE.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661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幻灯片图像占位符 1"/>
          <p:cNvSpPr>
            <a:spLocks noGrp="1" noRot="1" noChangeAspect="1" noTextEdit="1"/>
          </p:cNvSpPr>
          <p:nvPr>
            <p:ph type="sldImg" idx="2"/>
          </p:nvPr>
        </p:nvSpPr>
        <p:spPr>
          <a:ln/>
        </p:spPr>
      </p:sp>
      <p:sp>
        <p:nvSpPr>
          <p:cNvPr id="556035" name="文本占位符 2"/>
          <p:cNvSpPr>
            <a:spLocks noGrp="1"/>
          </p:cNvSpPr>
          <p:nvPr>
            <p:ph type="body" idx="3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邬向前</a:t>
            </a:r>
            <a:r>
              <a:rPr lang="en-US" altLang="zh-CN" dirty="0">
                <a:ea typeface="宋体" panose="02010600030101010101" pitchFamily="2" charset="-122"/>
              </a:rPr>
              <a:t>Published papers in some top journals, e.g. IEEE TIP, Pattern Recognition and PLOS ONE.</a:t>
            </a:r>
          </a:p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幻灯片图像占位符 1"/>
          <p:cNvSpPr>
            <a:spLocks noGrp="1" noRot="1" noChangeAspect="1" noTextEdit="1"/>
          </p:cNvSpPr>
          <p:nvPr>
            <p:ph type="sldImg" idx="2"/>
          </p:nvPr>
        </p:nvSpPr>
        <p:spPr>
          <a:ln/>
        </p:spPr>
      </p:sp>
      <p:sp>
        <p:nvSpPr>
          <p:cNvPr id="551939" name="文本占位符 2"/>
          <p:cNvSpPr>
            <a:spLocks noGrp="1"/>
          </p:cNvSpPr>
          <p:nvPr>
            <p:ph type="body" idx="3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 dirty="0">
                <a:ea typeface="宋体" panose="02010600030101010101" pitchFamily="2" charset="-122"/>
              </a:rPr>
              <a:t>目前研究方向-8个 读一下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李钦策</a:t>
            </a:r>
          </a:p>
        </p:txBody>
      </p:sp>
    </p:spTree>
    <p:extLst>
      <p:ext uri="{BB962C8B-B14F-4D97-AF65-F5344CB8AC3E}">
        <p14:creationId xmlns:p14="http://schemas.microsoft.com/office/powerpoint/2010/main" val="984139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李钦策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4457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959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邬向前</a:t>
            </a:r>
          </a:p>
        </p:txBody>
      </p:sp>
    </p:spTree>
    <p:extLst>
      <p:ext uri="{BB962C8B-B14F-4D97-AF65-F5344CB8AC3E}">
        <p14:creationId xmlns:p14="http://schemas.microsoft.com/office/powerpoint/2010/main" val="18258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邬向前</a:t>
            </a:r>
          </a:p>
        </p:txBody>
      </p:sp>
    </p:spTree>
    <p:extLst>
      <p:ext uri="{BB962C8B-B14F-4D97-AF65-F5344CB8AC3E}">
        <p14:creationId xmlns:p14="http://schemas.microsoft.com/office/powerpoint/2010/main" val="771625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First prize of blood vessel vulnerable plaque recognition challenge on CCCV 2017.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759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邬向前</a:t>
            </a:r>
          </a:p>
        </p:txBody>
      </p:sp>
    </p:spTree>
    <p:extLst>
      <p:ext uri="{BB962C8B-B14F-4D97-AF65-F5344CB8AC3E}">
        <p14:creationId xmlns:p14="http://schemas.microsoft.com/office/powerpoint/2010/main" val="108638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5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59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670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67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10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9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949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35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618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11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90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00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67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57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87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67082"/>
      </p:ext>
    </p:extLst>
  </p:cSld>
  <p:clrMapOvr>
    <a:masterClrMapping/>
  </p:clrMapOvr>
  <p:transition advClick="0" advTm="5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71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176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5511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86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6770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78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448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9382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2085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75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095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607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402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43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36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3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4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01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53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C85EB-A14A-452E-AFA9-72AE511F114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F22E5-AD65-4259-B694-980765C831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2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4819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2021/6/6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78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10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31.png"/><Relationship Id="rId2" Type="http://schemas.microsoft.com/office/2007/relationships/media" Target="../media/media3.wmv"/><Relationship Id="rId1" Type="http://schemas.openxmlformats.org/officeDocument/2006/relationships/video" Target="NULL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video" Target="../media/media4.mp4"/><Relationship Id="rId7" Type="http://schemas.openxmlformats.org/officeDocument/2006/relationships/image" Target="../media/image36.jpg"/><Relationship Id="rId2" Type="http://schemas.microsoft.com/office/2007/relationships/media" Target="../media/media4.mp4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11" Type="http://schemas.openxmlformats.org/officeDocument/2006/relationships/image" Target="../media/image38.tiff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35.emf"/><Relationship Id="rId4" Type="http://schemas.openxmlformats.org/officeDocument/2006/relationships/slideLayout" Target="../slideLayouts/slideLayout36.xml"/><Relationship Id="rId9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png"/><Relationship Id="rId5" Type="http://schemas.openxmlformats.org/officeDocument/2006/relationships/image" Target="../media/image44.wmf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wmf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do"/><Relationship Id="rId2" Type="http://schemas.openxmlformats.org/officeDocument/2006/relationships/image" Target="../media/image4.do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1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6.png"/><Relationship Id="rId10" Type="http://schemas.openxmlformats.org/officeDocument/2006/relationships/image" Target="../media/image24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796515-C3A4-4530-B530-69E83145C5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2" y="388717"/>
            <a:ext cx="2944579" cy="6170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C004EC-BD70-4198-A33B-DCE812BA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313" y="319560"/>
            <a:ext cx="3082058" cy="53215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F3E5A37-DB8D-42F7-9F2F-918CD5760E6E}"/>
              </a:ext>
            </a:extLst>
          </p:cNvPr>
          <p:cNvSpPr txBox="1"/>
          <p:nvPr/>
        </p:nvSpPr>
        <p:spPr>
          <a:xfrm>
            <a:off x="738148" y="2022255"/>
            <a:ext cx="7667704" cy="58810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3A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感知计算研究中心</a:t>
            </a:r>
            <a:endParaRPr lang="en-US" altLang="zh-CN" sz="3600" b="1" dirty="0">
              <a:solidFill>
                <a:srgbClr val="3A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59690C-A609-4F98-BB5B-B3DF1C9D1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300" y="3121015"/>
            <a:ext cx="5220794" cy="25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24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-25242" y="-25768"/>
            <a:ext cx="9169242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8970" y="1567180"/>
            <a:ext cx="6596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BC9444-0C4E-4B17-9503-D74861733953}"/>
              </a:ext>
            </a:extLst>
          </p:cNvPr>
          <p:cNvGrpSpPr/>
          <p:nvPr/>
        </p:nvGrpSpPr>
        <p:grpSpPr>
          <a:xfrm>
            <a:off x="-25242" y="1043974"/>
            <a:ext cx="8917722" cy="3712713"/>
            <a:chOff x="-25242" y="989502"/>
            <a:chExt cx="8917722" cy="371271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2F0BB4F-0901-4EB8-AA5F-69A3866DE68F}"/>
                </a:ext>
              </a:extLst>
            </p:cNvPr>
            <p:cNvGrpSpPr/>
            <p:nvPr/>
          </p:nvGrpSpPr>
          <p:grpSpPr>
            <a:xfrm>
              <a:off x="-25242" y="989502"/>
              <a:ext cx="8917722" cy="3712713"/>
              <a:chOff x="35496" y="1098430"/>
              <a:chExt cx="8917722" cy="3779230"/>
            </a:xfrm>
          </p:grpSpPr>
          <p:sp>
            <p:nvSpPr>
              <p:cNvPr id="18" name="单圆角矩形 10">
                <a:extLst>
                  <a:ext uri="{FF2B5EF4-FFF2-40B4-BE49-F238E27FC236}">
                    <a16:creationId xmlns:a16="http://schemas.microsoft.com/office/drawing/2014/main" id="{8019AAC3-2571-43DE-9FC6-397924975CB7}"/>
                  </a:ext>
                </a:extLst>
              </p:cNvPr>
              <p:cNvSpPr/>
              <p:nvPr/>
            </p:nvSpPr>
            <p:spPr>
              <a:xfrm>
                <a:off x="323528" y="1350399"/>
                <a:ext cx="8629690" cy="3527261"/>
              </a:xfrm>
              <a:prstGeom prst="round1Rect">
                <a:avLst>
                  <a:gd name="adj" fmla="val 10016"/>
                </a:avLst>
              </a:prstGeom>
              <a:solidFill>
                <a:schemeClr val="lt1">
                  <a:alpha val="20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0">
                  <a:buFont typeface="Arial" pitchFamily="34" charset="0"/>
                  <a:buChar char="•"/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模型的理论预测及药物安全型平台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buFont typeface="Arial" pitchFamily="34" charset="0"/>
                  <a:buChar char="•"/>
                </a:pPr>
                <a:endParaRPr lang="zh-CN" altLang="en-US" sz="20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444500" lvl="1" indent="-174625">
                  <a:lnSpc>
                    <a:spcPct val="150000"/>
                  </a:lnSpc>
                  <a:buFont typeface="Arial" pitchFamily="34" charset="0"/>
                  <a:buChar char="•"/>
                </a:pP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444500" lvl="1" indent="-174625">
                  <a:lnSpc>
                    <a:spcPct val="150000"/>
                  </a:lnSpc>
                  <a:buFont typeface="Arial" pitchFamily="34" charset="0"/>
                  <a:buChar char="•"/>
                </a:pP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444500" lvl="1" indent="-174625">
                  <a:lnSpc>
                    <a:spcPct val="150000"/>
                  </a:lnSpc>
                  <a:buFont typeface="Arial" pitchFamily="34" charset="0"/>
                  <a:buChar char="•"/>
                </a:pP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444500" lvl="1" indent="-174625">
                  <a:lnSpc>
                    <a:spcPct val="150000"/>
                  </a:lnSpc>
                  <a:buFont typeface="Arial" pitchFamily="34" charset="0"/>
                  <a:buChar char="•"/>
                </a:pP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444500" lvl="1" indent="-174625">
                  <a:lnSpc>
                    <a:spcPct val="150000"/>
                  </a:lnSpc>
                  <a:buFont typeface="Arial" pitchFamily="34" charset="0"/>
                  <a:buChar char="•"/>
                </a:pP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444500" lvl="1" indent="-174625">
                  <a:lnSpc>
                    <a:spcPct val="150000"/>
                  </a:lnSpc>
                  <a:buFont typeface="Arial" pitchFamily="34" charset="0"/>
                  <a:buChar char="•"/>
                </a:pPr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9" name="组合 7">
                <a:extLst>
                  <a:ext uri="{FF2B5EF4-FFF2-40B4-BE49-F238E27FC236}">
                    <a16:creationId xmlns:a16="http://schemas.microsoft.com/office/drawing/2014/main" id="{2013688D-E18E-4EBA-87D3-9C01F6103306}"/>
                  </a:ext>
                </a:extLst>
              </p:cNvPr>
              <p:cNvGrpSpPr/>
              <p:nvPr/>
            </p:nvGrpSpPr>
            <p:grpSpPr>
              <a:xfrm>
                <a:off x="35496" y="1098430"/>
                <a:ext cx="4680000" cy="540000"/>
                <a:chOff x="374441" y="-62202"/>
                <a:chExt cx="1934889" cy="767520"/>
              </a:xfrm>
              <a:scene3d>
                <a:camera prst="orthographicFront"/>
                <a:lightRig rig="flat" dir="t"/>
              </a:scene3d>
            </p:grpSpPr>
            <p:sp>
              <p:nvSpPr>
                <p:cNvPr id="20" name="圆角矩形 8">
                  <a:extLst>
                    <a:ext uri="{FF2B5EF4-FFF2-40B4-BE49-F238E27FC236}">
                      <a16:creationId xmlns:a16="http://schemas.microsoft.com/office/drawing/2014/main" id="{F101EAB6-9E99-4A7D-9273-E7B8DE37C197}"/>
                    </a:ext>
                  </a:extLst>
                </p:cNvPr>
                <p:cNvSpPr/>
                <p:nvPr/>
              </p:nvSpPr>
              <p:spPr>
                <a:xfrm>
                  <a:off x="374441" y="-62202"/>
                  <a:ext cx="1934889" cy="767520"/>
                </a:xfrm>
                <a:prstGeom prst="roundRect">
                  <a:avLst/>
                </a:prstGeom>
                <a:sp3d prstMaterial="dkEdge">
                  <a:bevelT w="8200" h="38100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2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</p:sp>
            <p:sp>
              <p:nvSpPr>
                <p:cNvPr id="21" name="圆角矩形 4">
                  <a:extLst>
                    <a:ext uri="{FF2B5EF4-FFF2-40B4-BE49-F238E27FC236}">
                      <a16:creationId xmlns:a16="http://schemas.microsoft.com/office/drawing/2014/main" id="{2275352F-90FF-41B5-8724-40256028AF73}"/>
                    </a:ext>
                  </a:extLst>
                </p:cNvPr>
                <p:cNvSpPr/>
                <p:nvPr/>
              </p:nvSpPr>
              <p:spPr>
                <a:xfrm>
                  <a:off x="411908" y="-38356"/>
                  <a:ext cx="1859955" cy="692586"/>
                </a:xfrm>
                <a:prstGeom prst="rect">
                  <a:avLst/>
                </a:prstGeom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0" vert="horz" wrap="square" lIns="198142" tIns="0" rIns="198142" bIns="0" numCol="1" spcCol="1270" anchor="ctr" anchorCtr="0">
                  <a:noAutofit/>
                </a:bodyPr>
                <a:lstStyle/>
                <a:p>
                  <a:pPr lvl="0" algn="ctr"/>
                  <a:r>
                    <a:rPr lang="zh-CN" altLang="en-US" sz="2400" b="1" dirty="0">
                      <a:latin typeface="微软雅黑" pitchFamily="34" charset="-122"/>
                      <a:ea typeface="微软雅黑" pitchFamily="34" charset="-122"/>
                    </a:rPr>
                    <a:t>代表成果（</a:t>
                  </a:r>
                  <a:r>
                    <a:rPr lang="en-US" altLang="zh-CN" sz="2400" b="1" dirty="0">
                      <a:latin typeface="微软雅黑" pitchFamily="34" charset="-122"/>
                      <a:ea typeface="微软雅黑" pitchFamily="34" charset="-122"/>
                    </a:rPr>
                    <a:t>2</a:t>
                  </a:r>
                  <a:r>
                    <a:rPr lang="zh-CN" altLang="en-US" sz="2400" b="1" dirty="0">
                      <a:latin typeface="微软雅黑" pitchFamily="34" charset="-122"/>
                      <a:ea typeface="微软雅黑" pitchFamily="34" charset="-122"/>
                    </a:rPr>
                    <a:t>）</a:t>
                  </a:r>
                  <a:endParaRPr lang="en-US" altLang="zh-CN" sz="2400" b="1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B54C729-B1D1-42DD-99AD-F24CDEEBC4E2}"/>
                </a:ext>
              </a:extLst>
            </p:cNvPr>
            <p:cNvSpPr/>
            <p:nvPr/>
          </p:nvSpPr>
          <p:spPr>
            <a:xfrm>
              <a:off x="679430" y="2007890"/>
              <a:ext cx="79250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Computational Prediction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Role of </a:t>
              </a:r>
              <a:r>
                <a:rPr lang="en-US" altLang="zh-CN" b="1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I</a:t>
              </a:r>
              <a:r>
                <a:rPr lang="en-US" altLang="zh-CN" b="1" baseline="-250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Na</a:t>
              </a:r>
              <a:r>
                <a:rPr lang="en-US" altLang="zh-CN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 in association with sick sinus syndrome in 1998.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7F20264-9F8D-403D-A06F-AB9380ABF361}"/>
                </a:ext>
              </a:extLst>
            </p:cNvPr>
            <p:cNvSpPr/>
            <p:nvPr/>
          </p:nvSpPr>
          <p:spPr>
            <a:xfrm>
              <a:off x="2079059" y="2705838"/>
              <a:ext cx="6336704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en-US" altLang="zh-CN" sz="1600" i="1" dirty="0">
                  <a:solidFill>
                    <a:srgbClr val="000000"/>
                  </a:solidFill>
                  <a:latin typeface="Arial" panose="020B0604020202020204" pitchFamily="34" charset="0"/>
                </a:rPr>
                <a:t>H. Zhang et al. (1998). “A hypothesis to explain the decline of sinoatrial node function with age", Journal of physiology, 511: pp. 76-77</a:t>
              </a:r>
              <a:r>
                <a:rPr lang="en-US" altLang="zh-CN" i="1" dirty="0">
                  <a:solidFill>
                    <a:srgbClr val="000000"/>
                  </a:solidFill>
                  <a:latin typeface="Arial" panose="020B0604020202020204" pitchFamily="34" charset="0"/>
                </a:rPr>
                <a:t>.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C02F1F3-C22D-4B28-AC50-702A09B7527F}"/>
                </a:ext>
              </a:extLst>
            </p:cNvPr>
            <p:cNvSpPr/>
            <p:nvPr/>
          </p:nvSpPr>
          <p:spPr>
            <a:xfrm>
              <a:off x="732213" y="3584894"/>
              <a:ext cx="79424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Experimental discovery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14 identified Scn5a gene mutations in sick sinus syndrome in the following 10 years.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D275229-F9CC-4501-802F-7A07A1224C7F}"/>
                </a:ext>
              </a:extLst>
            </p:cNvPr>
            <p:cNvSpPr/>
            <p:nvPr/>
          </p:nvSpPr>
          <p:spPr>
            <a:xfrm>
              <a:off x="2079059" y="4228866"/>
              <a:ext cx="63913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i="1" dirty="0">
                  <a:solidFill>
                    <a:srgbClr val="000000"/>
                  </a:solidFill>
                  <a:latin typeface="Arial" panose="020B0604020202020204" pitchFamily="34" charset="0"/>
                </a:rPr>
                <a:t>Lei et al. (2007). Cardiovascular Research 74: 356–365.</a:t>
              </a:r>
              <a:endParaRPr lang="zh-CN" altLang="en-US" sz="1600" i="1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02EBB97-9260-4CF7-B796-2BD50E6F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33" y="4721411"/>
            <a:ext cx="4000050" cy="21522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CB59811-98AF-48C5-B659-C7B4DBD3B19B}"/>
              </a:ext>
            </a:extLst>
          </p:cNvPr>
          <p:cNvSpPr/>
          <p:nvPr/>
        </p:nvSpPr>
        <p:spPr>
          <a:xfrm>
            <a:off x="4230688" y="5855634"/>
            <a:ext cx="4572000" cy="8906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2925" lvl="2" indent="-96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Yuan, YF  et al. The virtual heart as a platform for screening drug cardiotoxicity,</a:t>
            </a: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British journal of pharmacology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2015. 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A813747-84E3-4DFB-868F-07FA58D39480}"/>
              </a:ext>
            </a:extLst>
          </p:cNvPr>
          <p:cNvGrpSpPr/>
          <p:nvPr/>
        </p:nvGrpSpPr>
        <p:grpSpPr>
          <a:xfrm>
            <a:off x="65381" y="308638"/>
            <a:ext cx="667732" cy="540000"/>
            <a:chOff x="0" y="239302"/>
            <a:chExt cx="890309" cy="750461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2BFDB0C-7FCC-4736-9853-5FFB3BA136AB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8CEBB90-ECF7-4821-97BE-3C98E64C7D5B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28" name="直角三角形 27">
                <a:extLst>
                  <a:ext uri="{FF2B5EF4-FFF2-40B4-BE49-F238E27FC236}">
                    <a16:creationId xmlns:a16="http://schemas.microsoft.com/office/drawing/2014/main" id="{E9CA4A7C-255E-4E16-ADDF-45E73C4F8B49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9" name="直角三角形 28">
                <a:extLst>
                  <a:ext uri="{FF2B5EF4-FFF2-40B4-BE49-F238E27FC236}">
                    <a16:creationId xmlns:a16="http://schemas.microsoft.com/office/drawing/2014/main" id="{2E8EE5FA-97EA-46DF-A71E-F6B006150E98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10B8CD39-5352-4FFB-A20F-E43C76B3B7CA}"/>
              </a:ext>
            </a:extLst>
          </p:cNvPr>
          <p:cNvSpPr/>
          <p:nvPr/>
        </p:nvSpPr>
        <p:spPr>
          <a:xfrm>
            <a:off x="1023507" y="217548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虚拟生理心脏</a:t>
            </a:r>
          </a:p>
        </p:txBody>
      </p:sp>
    </p:spTree>
    <p:extLst>
      <p:ext uri="{BB962C8B-B14F-4D97-AF65-F5344CB8AC3E}">
        <p14:creationId xmlns:p14="http://schemas.microsoft.com/office/powerpoint/2010/main" val="41094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-25242" y="-25768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8970" y="1567180"/>
            <a:ext cx="6596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F0BB4F-0901-4EB8-AA5F-69A3866DE68F}"/>
              </a:ext>
            </a:extLst>
          </p:cNvPr>
          <p:cNvGrpSpPr/>
          <p:nvPr/>
        </p:nvGrpSpPr>
        <p:grpSpPr>
          <a:xfrm>
            <a:off x="46766" y="916598"/>
            <a:ext cx="8917722" cy="5897810"/>
            <a:chOff x="35496" y="1098430"/>
            <a:chExt cx="8917722" cy="5897810"/>
          </a:xfrm>
        </p:grpSpPr>
        <p:sp>
          <p:nvSpPr>
            <p:cNvPr id="18" name="单圆角矩形 10">
              <a:extLst>
                <a:ext uri="{FF2B5EF4-FFF2-40B4-BE49-F238E27FC236}">
                  <a16:creationId xmlns:a16="http://schemas.microsoft.com/office/drawing/2014/main" id="{8019AAC3-2571-43DE-9FC6-397924975CB7}"/>
                </a:ext>
              </a:extLst>
            </p:cNvPr>
            <p:cNvSpPr/>
            <p:nvPr/>
          </p:nvSpPr>
          <p:spPr>
            <a:xfrm>
              <a:off x="323528" y="1350399"/>
              <a:ext cx="8629690" cy="5645841"/>
            </a:xfrm>
            <a:prstGeom prst="round1Rect">
              <a:avLst>
                <a:gd name="adj" fmla="val 10016"/>
              </a:avLst>
            </a:prstGeom>
            <a:solidFill>
              <a:schemeClr val="lt1">
                <a:alpha val="2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>
                <a:buFont typeface="Arial" pitchFamily="34" charset="0"/>
                <a:buChar char="•"/>
              </a:pP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心脏的自动分割与重建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</a:rPr>
                <a:t>Innovation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</a:t>
              </a:r>
            </a:p>
            <a:p>
              <a:pPr marL="622300" lvl="2" indent="-1778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Segmentation algorithms based on various types </a:t>
              </a:r>
            </a:p>
            <a:p>
              <a:pPr marL="444500" lvl="2">
                <a:lnSpc>
                  <a:spcPct val="150000"/>
                </a:lnSpc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   of images (CT, MRI, etc.)</a:t>
              </a:r>
              <a:r>
                <a:rPr lang="en-US" altLang="zh-CN" sz="1600" dirty="0"/>
                <a:t>. 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622300" lvl="2" indent="-1778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3D cardiac model reconstruction and rapid prototyping.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Grants 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:Supported by </a:t>
              </a:r>
              <a:r>
                <a:rPr lang="en-US" altLang="zh-CN" sz="16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the National Key R&amp;D Program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 </a:t>
              </a:r>
            </a:p>
            <a:p>
              <a:pPr marL="622300" lvl="1" indent="-1778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High-confidence and Strong Intelligence Cardiovascular Treatment Program.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Publication 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 </a:t>
              </a:r>
            </a:p>
            <a:p>
              <a:pPr marL="542925" lvl="2" indent="-9683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Luo, G., et al. Multi-views Fusion CNN for Left Ventricular </a:t>
              </a:r>
            </a:p>
            <a:p>
              <a:pPr marL="446087" lvl="2"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Volumes Estimation on Cardiac MR Images. 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IEEE Transactions </a:t>
              </a:r>
            </a:p>
            <a:p>
              <a:pPr marL="446087" lvl="2">
                <a:lnSpc>
                  <a:spcPct val="150000"/>
                </a:lnSpc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on Biomedical Engineering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2017. </a:t>
              </a:r>
            </a:p>
            <a:p>
              <a:pPr marL="542925" lvl="2" indent="-9683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fr-FR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Zhang, L., et al.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A Visualization System for Interactive </a:t>
              </a:r>
            </a:p>
            <a:p>
              <a:pPr marL="446087" lvl="2"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Exploration of the Cardiac Anatomy.</a:t>
              </a:r>
              <a:r>
                <a:rPr lang="fr-FR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fr-FR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JOURNAL OF MEDICAL </a:t>
              </a:r>
            </a:p>
            <a:p>
              <a:pPr marL="446087" lvl="2">
                <a:lnSpc>
                  <a:spcPct val="150000"/>
                </a:lnSpc>
              </a:pPr>
              <a:r>
                <a:rPr lang="fr-FR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SYSTEMS </a:t>
              </a:r>
              <a:r>
                <a:rPr lang="fr-FR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组合 7">
              <a:extLst>
                <a:ext uri="{FF2B5EF4-FFF2-40B4-BE49-F238E27FC236}">
                  <a16:creationId xmlns:a16="http://schemas.microsoft.com/office/drawing/2014/main" id="{2013688D-E18E-4EBA-87D3-9C01F6103306}"/>
                </a:ext>
              </a:extLst>
            </p:cNvPr>
            <p:cNvGrpSpPr/>
            <p:nvPr/>
          </p:nvGrpSpPr>
          <p:grpSpPr>
            <a:xfrm>
              <a:off x="35496" y="1098430"/>
              <a:ext cx="4680000" cy="540000"/>
              <a:chOff x="374441" y="-62202"/>
              <a:chExt cx="1934889" cy="767520"/>
            </a:xfrm>
            <a:scene3d>
              <a:camera prst="orthographicFront"/>
              <a:lightRig rig="flat" dir="t"/>
            </a:scene3d>
          </p:grpSpPr>
          <p:sp>
            <p:nvSpPr>
              <p:cNvPr id="20" name="圆角矩形 8">
                <a:extLst>
                  <a:ext uri="{FF2B5EF4-FFF2-40B4-BE49-F238E27FC236}">
                    <a16:creationId xmlns:a16="http://schemas.microsoft.com/office/drawing/2014/main" id="{F101EAB6-9E99-4A7D-9273-E7B8DE37C197}"/>
                  </a:ext>
                </a:extLst>
              </p:cNvPr>
              <p:cNvSpPr/>
              <p:nvPr/>
            </p:nvSpPr>
            <p:spPr>
              <a:xfrm>
                <a:off x="374441" y="-62202"/>
                <a:ext cx="1934889" cy="767520"/>
              </a:xfrm>
              <a:prstGeom prst="roundRect">
                <a:avLst/>
              </a:prstGeom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1" name="圆角矩形 4">
                <a:extLst>
                  <a:ext uri="{FF2B5EF4-FFF2-40B4-BE49-F238E27FC236}">
                    <a16:creationId xmlns:a16="http://schemas.microsoft.com/office/drawing/2014/main" id="{2275352F-90FF-41B5-8724-40256028AF73}"/>
                  </a:ext>
                </a:extLst>
              </p:cNvPr>
              <p:cNvSpPr/>
              <p:nvPr/>
            </p:nvSpPr>
            <p:spPr>
              <a:xfrm>
                <a:off x="411908" y="-38356"/>
                <a:ext cx="1859955" cy="69258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98142" tIns="0" rIns="198142" bIns="0" numCol="1" spcCol="1270" anchor="ctr" anchorCtr="0">
                <a:noAutofit/>
              </a:bodyPr>
              <a:lstStyle/>
              <a:p>
                <a:pPr lvl="0" algn="ctr"/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代表成果（</a:t>
                </a:r>
                <a:r>
                  <a:rPr lang="en-US" altLang="zh-CN" sz="2400" b="1" dirty="0">
                    <a:latin typeface="微软雅黑" pitchFamily="34" charset="-122"/>
                    <a:ea typeface="微软雅黑" pitchFamily="34" charset="-122"/>
                  </a:rPr>
                  <a:t>3</a:t>
                </a: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 sz="24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D7294A90-4D24-4EB0-8201-0C33CCC1F7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08" y="3252641"/>
            <a:ext cx="2202332" cy="132680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EE7D330-DB1C-4DC2-AD6A-3EFA0188A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216" y="1470884"/>
            <a:ext cx="2599524" cy="1607585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085C468F-6711-4E7B-B5BE-9BF131755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412" y="4624987"/>
            <a:ext cx="3189876" cy="214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E3F04E-4BA7-47B1-9999-7D4444F48988}"/>
              </a:ext>
            </a:extLst>
          </p:cNvPr>
          <p:cNvGrpSpPr/>
          <p:nvPr/>
        </p:nvGrpSpPr>
        <p:grpSpPr>
          <a:xfrm>
            <a:off x="127392" y="214267"/>
            <a:ext cx="667732" cy="540000"/>
            <a:chOff x="0" y="239302"/>
            <a:chExt cx="890309" cy="75046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C61B384-2B46-4BB4-BA0A-3CF68DEEE492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ADE7FF2-0FCF-4C8B-9969-4883FB9E4B27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28" name="直角三角形 27">
                <a:extLst>
                  <a:ext uri="{FF2B5EF4-FFF2-40B4-BE49-F238E27FC236}">
                    <a16:creationId xmlns:a16="http://schemas.microsoft.com/office/drawing/2014/main" id="{2E114E64-954D-4A68-90E9-18BDACCE9B8F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9" name="直角三角形 28">
                <a:extLst>
                  <a:ext uri="{FF2B5EF4-FFF2-40B4-BE49-F238E27FC236}">
                    <a16:creationId xmlns:a16="http://schemas.microsoft.com/office/drawing/2014/main" id="{DAF61224-6863-48F8-A254-0CE116A2B5FC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736F5D8E-A6CF-4838-B9E4-9DE350A4DAA6}"/>
              </a:ext>
            </a:extLst>
          </p:cNvPr>
          <p:cNvSpPr/>
          <p:nvPr/>
        </p:nvSpPr>
        <p:spPr>
          <a:xfrm>
            <a:off x="992267" y="143748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虚拟生理心脏</a:t>
            </a:r>
          </a:p>
        </p:txBody>
      </p:sp>
    </p:spTree>
    <p:extLst>
      <p:ext uri="{BB962C8B-B14F-4D97-AF65-F5344CB8AC3E}">
        <p14:creationId xmlns:p14="http://schemas.microsoft.com/office/powerpoint/2010/main" val="229346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-25242" y="-25768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8970" y="1567180"/>
            <a:ext cx="6596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F0BB4F-0901-4EB8-AA5F-69A3866DE68F}"/>
              </a:ext>
            </a:extLst>
          </p:cNvPr>
          <p:cNvGrpSpPr/>
          <p:nvPr/>
        </p:nvGrpSpPr>
        <p:grpSpPr>
          <a:xfrm>
            <a:off x="-25242" y="1129778"/>
            <a:ext cx="9042242" cy="3081654"/>
            <a:chOff x="35496" y="1098430"/>
            <a:chExt cx="9042242" cy="3081654"/>
          </a:xfrm>
        </p:grpSpPr>
        <p:sp>
          <p:nvSpPr>
            <p:cNvPr id="18" name="单圆角矩形 10">
              <a:extLst>
                <a:ext uri="{FF2B5EF4-FFF2-40B4-BE49-F238E27FC236}">
                  <a16:creationId xmlns:a16="http://schemas.microsoft.com/office/drawing/2014/main" id="{8019AAC3-2571-43DE-9FC6-397924975CB7}"/>
                </a:ext>
              </a:extLst>
            </p:cNvPr>
            <p:cNvSpPr/>
            <p:nvPr/>
          </p:nvSpPr>
          <p:spPr>
            <a:xfrm>
              <a:off x="323528" y="1350399"/>
              <a:ext cx="8754210" cy="2829685"/>
            </a:xfrm>
            <a:prstGeom prst="round1Rect">
              <a:avLst>
                <a:gd name="adj" fmla="val 10016"/>
              </a:avLst>
            </a:prstGeom>
            <a:solidFill>
              <a:schemeClr val="lt1">
                <a:alpha val="2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>
                <a:buFont typeface="Arial" pitchFamily="34" charset="0"/>
                <a:buChar char="•"/>
              </a:pP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基于体表多导联心电信号反演心脏电活动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</a:rPr>
                <a:t>Innovation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</a:t>
              </a:r>
            </a:p>
            <a:p>
              <a:pPr marL="901700" lvl="2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The </a:t>
              </a:r>
              <a:r>
                <a:rPr lang="en-US" altLang="zh-CN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first and only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256-leads 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ECGi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system in China. </a:t>
              </a:r>
            </a:p>
            <a:p>
              <a:pPr marL="901700" lvl="2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Non-invasively Identifying the origin of atrial fibrillation.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Publication 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 </a:t>
              </a:r>
            </a:p>
            <a:p>
              <a:pPr marL="542925" lvl="2" indent="-9683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Alday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E, et al. Novel non-invasive algorithm to identify the origins of re-entry </a:t>
              </a:r>
            </a:p>
            <a:p>
              <a:pPr marL="446087" lvl="2"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and ectopic foci in the atria from 64-lead ECGs: A computational study. </a:t>
              </a:r>
              <a:r>
                <a:rPr lang="en-US" altLang="zh-CN" sz="12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PLoS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computational biology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2017.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组合 7">
              <a:extLst>
                <a:ext uri="{FF2B5EF4-FFF2-40B4-BE49-F238E27FC236}">
                  <a16:creationId xmlns:a16="http://schemas.microsoft.com/office/drawing/2014/main" id="{2013688D-E18E-4EBA-87D3-9C01F6103306}"/>
                </a:ext>
              </a:extLst>
            </p:cNvPr>
            <p:cNvGrpSpPr/>
            <p:nvPr/>
          </p:nvGrpSpPr>
          <p:grpSpPr>
            <a:xfrm>
              <a:off x="35496" y="1098430"/>
              <a:ext cx="4680000" cy="540000"/>
              <a:chOff x="374441" y="-62202"/>
              <a:chExt cx="1934889" cy="767520"/>
            </a:xfrm>
            <a:scene3d>
              <a:camera prst="orthographicFront"/>
              <a:lightRig rig="flat" dir="t"/>
            </a:scene3d>
          </p:grpSpPr>
          <p:sp>
            <p:nvSpPr>
              <p:cNvPr id="20" name="圆角矩形 8">
                <a:extLst>
                  <a:ext uri="{FF2B5EF4-FFF2-40B4-BE49-F238E27FC236}">
                    <a16:creationId xmlns:a16="http://schemas.microsoft.com/office/drawing/2014/main" id="{F101EAB6-9E99-4A7D-9273-E7B8DE37C197}"/>
                  </a:ext>
                </a:extLst>
              </p:cNvPr>
              <p:cNvSpPr/>
              <p:nvPr/>
            </p:nvSpPr>
            <p:spPr>
              <a:xfrm>
                <a:off x="374441" y="-62202"/>
                <a:ext cx="1934889" cy="767520"/>
              </a:xfrm>
              <a:prstGeom prst="roundRect">
                <a:avLst/>
              </a:prstGeom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1" name="圆角矩形 4">
                <a:extLst>
                  <a:ext uri="{FF2B5EF4-FFF2-40B4-BE49-F238E27FC236}">
                    <a16:creationId xmlns:a16="http://schemas.microsoft.com/office/drawing/2014/main" id="{2275352F-90FF-41B5-8724-40256028AF73}"/>
                  </a:ext>
                </a:extLst>
              </p:cNvPr>
              <p:cNvSpPr/>
              <p:nvPr/>
            </p:nvSpPr>
            <p:spPr>
              <a:xfrm>
                <a:off x="411908" y="-38356"/>
                <a:ext cx="1859955" cy="69258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98142" tIns="0" rIns="198142" bIns="0" numCol="1" spcCol="1270" anchor="ctr" anchorCtr="0">
                <a:noAutofit/>
              </a:bodyPr>
              <a:lstStyle/>
              <a:p>
                <a:pPr lvl="0" algn="ctr"/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代表成果（</a:t>
                </a:r>
                <a:r>
                  <a:rPr lang="en-US" altLang="zh-CN" sz="2400" b="1" dirty="0">
                    <a:latin typeface="微软雅黑" pitchFamily="34" charset="-122"/>
                    <a:ea typeface="微软雅黑" pitchFamily="34" charset="-122"/>
                  </a:rPr>
                  <a:t>4</a:t>
                </a: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 sz="24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1FA5F7F5-4183-4960-BC23-927ED33CCB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28" b="42085"/>
          <a:stretch/>
        </p:blipFill>
        <p:spPr>
          <a:xfrm>
            <a:off x="6901500" y="1480820"/>
            <a:ext cx="1979710" cy="24371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71B7AE-875B-452B-BE1E-9ABC49782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133" y="4208884"/>
            <a:ext cx="6196871" cy="26033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D96444D-15B9-4048-87AF-C0A794529F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465927"/>
            <a:ext cx="1262728" cy="1041280"/>
          </a:xfrm>
          <a:prstGeom prst="rect">
            <a:avLst/>
          </a:prstGeom>
        </p:spPr>
      </p:pic>
      <p:pic>
        <p:nvPicPr>
          <p:cNvPr id="48" name="图片 47" descr="A2-02.jpg">
            <a:extLst>
              <a:ext uri="{FF2B5EF4-FFF2-40B4-BE49-F238E27FC236}">
                <a16:creationId xmlns:a16="http://schemas.microsoft.com/office/drawing/2014/main" id="{973A6135-4204-49C9-95AD-93CC7F8D595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6" t="39816" r="8460" b="46792"/>
          <a:stretch/>
        </p:blipFill>
        <p:spPr>
          <a:xfrm>
            <a:off x="65381" y="5650281"/>
            <a:ext cx="2834221" cy="768942"/>
          </a:xfrm>
          <a:prstGeom prst="rect">
            <a:avLst/>
          </a:prstGeom>
        </p:spPr>
      </p:pic>
      <p:pic>
        <p:nvPicPr>
          <p:cNvPr id="50" name="Video_2018-05-07_114550">
            <a:hlinkClick r:id="" action="ppaction://media"/>
            <a:extLst>
              <a:ext uri="{FF2B5EF4-FFF2-40B4-BE49-F238E27FC236}">
                <a16:creationId xmlns:a16="http://schemas.microsoft.com/office/drawing/2014/main" id="{B9B15010-D209-4BD3-8F68-137BA31551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0" end="289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27301" y="4191001"/>
            <a:ext cx="3302399" cy="227330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8661DE-1062-4174-8E16-822E13111D47}"/>
              </a:ext>
            </a:extLst>
          </p:cNvPr>
          <p:cNvGrpSpPr/>
          <p:nvPr/>
        </p:nvGrpSpPr>
        <p:grpSpPr>
          <a:xfrm>
            <a:off x="87844" y="322073"/>
            <a:ext cx="667732" cy="540000"/>
            <a:chOff x="0" y="239302"/>
            <a:chExt cx="890309" cy="75046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2487494-7B32-4DCF-8074-22027A77CAB8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894613A-A4AA-4BC2-BDAF-17D8AF9F197E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26" name="直角三角形 25">
                <a:extLst>
                  <a:ext uri="{FF2B5EF4-FFF2-40B4-BE49-F238E27FC236}">
                    <a16:creationId xmlns:a16="http://schemas.microsoft.com/office/drawing/2014/main" id="{6582D175-244F-42C3-A7F9-B23EC3A34144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7" name="直角三角形 26">
                <a:extLst>
                  <a:ext uri="{FF2B5EF4-FFF2-40B4-BE49-F238E27FC236}">
                    <a16:creationId xmlns:a16="http://schemas.microsoft.com/office/drawing/2014/main" id="{15124C5A-308D-4590-B1F2-D90835F262C2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B738B78-7DB6-4236-AF3C-3F40570D5BC7}"/>
              </a:ext>
            </a:extLst>
          </p:cNvPr>
          <p:cNvSpPr/>
          <p:nvPr/>
        </p:nvSpPr>
        <p:spPr>
          <a:xfrm>
            <a:off x="1023507" y="217548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虚拟生理心脏</a:t>
            </a:r>
          </a:p>
        </p:txBody>
      </p:sp>
    </p:spTree>
    <p:extLst>
      <p:ext uri="{BB962C8B-B14F-4D97-AF65-F5344CB8AC3E}">
        <p14:creationId xmlns:p14="http://schemas.microsoft.com/office/powerpoint/2010/main" val="13508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0" y="0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91D7AC52-5FB9-4333-892E-8AB107E83997}"/>
              </a:ext>
            </a:extLst>
          </p:cNvPr>
          <p:cNvSpPr/>
          <p:nvPr/>
        </p:nvSpPr>
        <p:spPr>
          <a:xfrm rot="16200000">
            <a:off x="2611528" y="3851659"/>
            <a:ext cx="396000" cy="2407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481689-3EEC-4C77-94AC-A5BAA7EE2A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" t="27949" r="3539" b="7974"/>
          <a:stretch/>
        </p:blipFill>
        <p:spPr>
          <a:xfrm>
            <a:off x="744702" y="1599253"/>
            <a:ext cx="4269368" cy="2171203"/>
          </a:xfrm>
          <a:prstGeom prst="rect">
            <a:avLst/>
          </a:prstGeom>
        </p:spPr>
      </p:pic>
      <p:pic>
        <p:nvPicPr>
          <p:cNvPr id="33" name="LED pacing.avi">
            <a:hlinkClick r:id="" action="ppaction://media"/>
            <a:extLst>
              <a:ext uri="{FF2B5EF4-FFF2-40B4-BE49-F238E27FC236}">
                <a16:creationId xmlns:a16="http://schemas.microsoft.com/office/drawing/2014/main" id="{E250EA85-C23F-459F-B989-D58DC487DA5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52120" y="1599253"/>
            <a:ext cx="2802825" cy="2171203"/>
          </a:xfrm>
          <a:prstGeom prst="rect">
            <a:avLst/>
          </a:prstGeom>
        </p:spPr>
      </p:pic>
      <p:graphicFrame>
        <p:nvGraphicFramePr>
          <p:cNvPr id="34" name="Object 5">
            <a:extLst>
              <a:ext uri="{FF2B5EF4-FFF2-40B4-BE49-F238E27FC236}">
                <a16:creationId xmlns:a16="http://schemas.microsoft.com/office/drawing/2014/main" id="{6112BD63-F084-4FAD-A082-69305D48B5A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95436" y="4211635"/>
          <a:ext cx="2811762" cy="2657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Drawing" r:id="rId9" imgW="4686266" imgH="4429080" progId="Canvas.Drawing.X">
                  <p:embed/>
                </p:oleObj>
              </mc:Choice>
              <mc:Fallback>
                <p:oleObj name="Drawing" r:id="rId9" imgW="4686266" imgH="4429080" progId="Canvas.Drawing.X">
                  <p:embed/>
                  <p:pic>
                    <p:nvPicPr>
                      <p:cNvPr id="34" name="Object 5">
                        <a:extLst>
                          <a:ext uri="{FF2B5EF4-FFF2-40B4-BE49-F238E27FC236}">
                            <a16:creationId xmlns:a16="http://schemas.microsoft.com/office/drawing/2014/main" id="{6112BD63-F084-4FAD-A082-69305D48B5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5436" y="4211635"/>
                        <a:ext cx="2811762" cy="2657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8155CA15-ADCF-4CD5-8E0D-C5D708813129}"/>
              </a:ext>
            </a:extLst>
          </p:cNvPr>
          <p:cNvSpPr/>
          <p:nvPr/>
        </p:nvSpPr>
        <p:spPr>
          <a:xfrm>
            <a:off x="659022" y="956993"/>
            <a:ext cx="8110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 The first system of non-invasively optical pacing &amp; mapping in China.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 Progress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577C42F7-5326-464E-9E96-ED3A533327D6}"/>
              </a:ext>
            </a:extLst>
          </p:cNvPr>
          <p:cNvSpPr/>
          <p:nvPr/>
        </p:nvSpPr>
        <p:spPr>
          <a:xfrm>
            <a:off x="5135095" y="2590221"/>
            <a:ext cx="396000" cy="2407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5ACF3171-9255-4500-BB2C-59B4F45E0F6E}"/>
              </a:ext>
            </a:extLst>
          </p:cNvPr>
          <p:cNvSpPr/>
          <p:nvPr/>
        </p:nvSpPr>
        <p:spPr>
          <a:xfrm rot="5400000">
            <a:off x="6853407" y="3846452"/>
            <a:ext cx="396000" cy="2407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" name="Picture 3">
            <a:extLst>
              <a:ext uri="{FF2B5EF4-FFF2-40B4-BE49-F238E27FC236}">
                <a16:creationId xmlns:a16="http://schemas.microsoft.com/office/drawing/2014/main" id="{F8CB1CC8-542D-4975-BC82-1E9F2EDA657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4"/>
          <a:stretch/>
        </p:blipFill>
        <p:spPr>
          <a:xfrm>
            <a:off x="5135095" y="4178471"/>
            <a:ext cx="3715890" cy="2659781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F563F2-DBE0-422C-9390-E314B91752CB}"/>
              </a:ext>
            </a:extLst>
          </p:cNvPr>
          <p:cNvGrpSpPr/>
          <p:nvPr/>
        </p:nvGrpSpPr>
        <p:grpSpPr>
          <a:xfrm>
            <a:off x="127392" y="214267"/>
            <a:ext cx="667732" cy="540000"/>
            <a:chOff x="0" y="239302"/>
            <a:chExt cx="890309" cy="75046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40ACD97-51F5-48A4-BB10-43D8A1B368F8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A85DF50-F68B-41E1-BCB9-5FB602BE24DC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23" name="直角三角形 22">
                <a:extLst>
                  <a:ext uri="{FF2B5EF4-FFF2-40B4-BE49-F238E27FC236}">
                    <a16:creationId xmlns:a16="http://schemas.microsoft.com/office/drawing/2014/main" id="{ED39F55D-08E7-4012-A811-04A4B9FABA29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4" name="直角三角形 23">
                <a:extLst>
                  <a:ext uri="{FF2B5EF4-FFF2-40B4-BE49-F238E27FC236}">
                    <a16:creationId xmlns:a16="http://schemas.microsoft.com/office/drawing/2014/main" id="{0FBB6CA0-93ED-47F9-A822-887D30B33878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83F505B-00E3-4ABB-992D-701F84BC27EC}"/>
              </a:ext>
            </a:extLst>
          </p:cNvPr>
          <p:cNvSpPr/>
          <p:nvPr/>
        </p:nvSpPr>
        <p:spPr>
          <a:xfrm>
            <a:off x="964173" y="173029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虚拟生理心脏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光遗传学</a:t>
            </a:r>
          </a:p>
        </p:txBody>
      </p:sp>
    </p:spTree>
    <p:extLst>
      <p:ext uri="{BB962C8B-B14F-4D97-AF65-F5344CB8AC3E}">
        <p14:creationId xmlns:p14="http://schemas.microsoft.com/office/powerpoint/2010/main" val="137981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0" y="0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495"/>
            <a:ext cx="2371090" cy="859155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7F5C2370-6EB7-420A-A7DB-C3902CB593DC}"/>
              </a:ext>
            </a:extLst>
          </p:cNvPr>
          <p:cNvSpPr txBox="1"/>
          <p:nvPr/>
        </p:nvSpPr>
        <p:spPr>
          <a:xfrm>
            <a:off x="3663582" y="210441"/>
            <a:ext cx="8229600" cy="67366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3A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国际合作</a:t>
            </a:r>
            <a:endParaRPr lang="en-US" altLang="zh-CN" sz="2800" b="1" dirty="0">
              <a:solidFill>
                <a:srgbClr val="3A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71">
            <a:extLst>
              <a:ext uri="{FF2B5EF4-FFF2-40B4-BE49-F238E27FC236}">
                <a16:creationId xmlns:a16="http://schemas.microsoft.com/office/drawing/2014/main" id="{D1D95CD3-67C8-40E0-8A17-E6239EAEE790}"/>
              </a:ext>
            </a:extLst>
          </p:cNvPr>
          <p:cNvGrpSpPr/>
          <p:nvPr/>
        </p:nvGrpSpPr>
        <p:grpSpPr>
          <a:xfrm>
            <a:off x="611560" y="1412776"/>
            <a:ext cx="8229600" cy="4345669"/>
            <a:chOff x="2458885" y="1292089"/>
            <a:chExt cx="4226231" cy="2095327"/>
          </a:xfrm>
          <a:solidFill>
            <a:schemeClr val="bg1">
              <a:lumMod val="75000"/>
            </a:schemeClr>
          </a:solidFill>
        </p:grpSpPr>
        <p:sp>
          <p:nvSpPr>
            <p:cNvPr id="20" name="Freeform 53">
              <a:extLst>
                <a:ext uri="{FF2B5EF4-FFF2-40B4-BE49-F238E27FC236}">
                  <a16:creationId xmlns:a16="http://schemas.microsoft.com/office/drawing/2014/main" id="{27A4D079-6AB5-4A48-B310-D71708BD0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708" y="1430381"/>
              <a:ext cx="1048" cy="10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21" name="Freeform 54">
              <a:extLst>
                <a:ext uri="{FF2B5EF4-FFF2-40B4-BE49-F238E27FC236}">
                  <a16:creationId xmlns:a16="http://schemas.microsoft.com/office/drawing/2014/main" id="{0D03DFAC-6431-4B6A-8A51-9B58435AC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885" y="1395808"/>
              <a:ext cx="1430046" cy="1991608"/>
            </a:xfrm>
            <a:custGeom>
              <a:avLst/>
              <a:gdLst/>
              <a:ahLst/>
              <a:cxnLst>
                <a:cxn ang="0">
                  <a:pos x="504" y="456"/>
                </a:cxn>
                <a:cxn ang="0">
                  <a:pos x="457" y="417"/>
                </a:cxn>
                <a:cxn ang="0">
                  <a:pos x="420" y="387"/>
                </a:cxn>
                <a:cxn ang="0">
                  <a:pos x="371" y="386"/>
                </a:cxn>
                <a:cxn ang="0">
                  <a:pos x="356" y="383"/>
                </a:cxn>
                <a:cxn ang="0">
                  <a:pos x="304" y="384"/>
                </a:cxn>
                <a:cxn ang="0">
                  <a:pos x="287" y="334"/>
                </a:cxn>
                <a:cxn ang="0">
                  <a:pos x="239" y="325"/>
                </a:cxn>
                <a:cxn ang="0">
                  <a:pos x="301" y="262"/>
                </a:cxn>
                <a:cxn ang="0">
                  <a:pos x="330" y="292"/>
                </a:cxn>
                <a:cxn ang="0">
                  <a:pos x="376" y="223"/>
                </a:cxn>
                <a:cxn ang="0">
                  <a:pos x="414" y="186"/>
                </a:cxn>
                <a:cxn ang="0">
                  <a:pos x="471" y="164"/>
                </a:cxn>
                <a:cxn ang="0">
                  <a:pos x="461" y="144"/>
                </a:cxn>
                <a:cxn ang="0">
                  <a:pos x="491" y="134"/>
                </a:cxn>
                <a:cxn ang="0">
                  <a:pos x="503" y="155"/>
                </a:cxn>
                <a:cxn ang="0">
                  <a:pos x="509" y="131"/>
                </a:cxn>
                <a:cxn ang="0">
                  <a:pos x="497" y="89"/>
                </a:cxn>
                <a:cxn ang="0">
                  <a:pos x="459" y="62"/>
                </a:cxn>
                <a:cxn ang="0">
                  <a:pos x="406" y="108"/>
                </a:cxn>
                <a:cxn ang="0">
                  <a:pos x="391" y="112"/>
                </a:cxn>
                <a:cxn ang="0">
                  <a:pos x="357" y="89"/>
                </a:cxn>
                <a:cxn ang="0">
                  <a:pos x="422" y="44"/>
                </a:cxn>
                <a:cxn ang="0">
                  <a:pos x="429" y="57"/>
                </a:cxn>
                <a:cxn ang="0">
                  <a:pos x="441" y="40"/>
                </a:cxn>
                <a:cxn ang="0">
                  <a:pos x="477" y="30"/>
                </a:cxn>
                <a:cxn ang="0">
                  <a:pos x="471" y="47"/>
                </a:cxn>
                <a:cxn ang="0">
                  <a:pos x="474" y="61"/>
                </a:cxn>
                <a:cxn ang="0">
                  <a:pos x="502" y="58"/>
                </a:cxn>
                <a:cxn ang="0">
                  <a:pos x="514" y="49"/>
                </a:cxn>
                <a:cxn ang="0">
                  <a:pos x="513" y="26"/>
                </a:cxn>
                <a:cxn ang="0">
                  <a:pos x="476" y="4"/>
                </a:cxn>
                <a:cxn ang="0">
                  <a:pos x="431" y="14"/>
                </a:cxn>
                <a:cxn ang="0">
                  <a:pos x="420" y="33"/>
                </a:cxn>
                <a:cxn ang="0">
                  <a:pos x="442" y="1"/>
                </a:cxn>
                <a:cxn ang="0">
                  <a:pos x="380" y="27"/>
                </a:cxn>
                <a:cxn ang="0">
                  <a:pos x="310" y="34"/>
                </a:cxn>
                <a:cxn ang="0">
                  <a:pos x="269" y="21"/>
                </a:cxn>
                <a:cxn ang="0">
                  <a:pos x="172" y="18"/>
                </a:cxn>
                <a:cxn ang="0">
                  <a:pos x="97" y="41"/>
                </a:cxn>
                <a:cxn ang="0">
                  <a:pos x="82" y="57"/>
                </a:cxn>
                <a:cxn ang="0">
                  <a:pos x="56" y="84"/>
                </a:cxn>
                <a:cxn ang="0">
                  <a:pos x="65" y="91"/>
                </a:cxn>
                <a:cxn ang="0">
                  <a:pos x="124" y="75"/>
                </a:cxn>
                <a:cxn ang="0">
                  <a:pos x="163" y="127"/>
                </a:cxn>
                <a:cxn ang="0">
                  <a:pos x="133" y="197"/>
                </a:cxn>
                <a:cxn ang="0">
                  <a:pos x="155" y="284"/>
                </a:cxn>
                <a:cxn ang="0">
                  <a:pos x="167" y="289"/>
                </a:cxn>
                <a:cxn ang="0">
                  <a:pos x="176" y="290"/>
                </a:cxn>
                <a:cxn ang="0">
                  <a:pos x="237" y="354"/>
                </a:cxn>
                <a:cxn ang="0">
                  <a:pos x="292" y="388"/>
                </a:cxn>
                <a:cxn ang="0">
                  <a:pos x="322" y="401"/>
                </a:cxn>
                <a:cxn ang="0">
                  <a:pos x="328" y="445"/>
                </a:cxn>
                <a:cxn ang="0">
                  <a:pos x="319" y="494"/>
                </a:cxn>
                <a:cxn ang="0">
                  <a:pos x="390" y="685"/>
                </a:cxn>
                <a:cxn ang="0">
                  <a:pos x="406" y="735"/>
                </a:cxn>
                <a:cxn ang="0">
                  <a:pos x="405" y="758"/>
                </a:cxn>
                <a:cxn ang="0">
                  <a:pos x="446" y="765"/>
                </a:cxn>
                <a:cxn ang="0">
                  <a:pos x="451" y="721"/>
                </a:cxn>
                <a:cxn ang="0">
                  <a:pos x="454" y="699"/>
                </a:cxn>
                <a:cxn ang="0">
                  <a:pos x="467" y="668"/>
                </a:cxn>
                <a:cxn ang="0">
                  <a:pos x="508" y="617"/>
                </a:cxn>
                <a:cxn ang="0">
                  <a:pos x="555" y="538"/>
                </a:cxn>
              </a:cxnLst>
              <a:rect l="0" t="0" r="r" b="b"/>
              <a:pathLst>
                <a:path w="577" h="802">
                  <a:moveTo>
                    <a:pt x="572" y="488"/>
                  </a:moveTo>
                  <a:cubicBezTo>
                    <a:pt x="572" y="488"/>
                    <a:pt x="564" y="486"/>
                    <a:pt x="564" y="485"/>
                  </a:cubicBezTo>
                  <a:cubicBezTo>
                    <a:pt x="564" y="484"/>
                    <a:pt x="551" y="473"/>
                    <a:pt x="550" y="473"/>
                  </a:cubicBezTo>
                  <a:cubicBezTo>
                    <a:pt x="550" y="474"/>
                    <a:pt x="545" y="468"/>
                    <a:pt x="544" y="470"/>
                  </a:cubicBezTo>
                  <a:cubicBezTo>
                    <a:pt x="544" y="471"/>
                    <a:pt x="534" y="471"/>
                    <a:pt x="534" y="471"/>
                  </a:cubicBezTo>
                  <a:cubicBezTo>
                    <a:pt x="523" y="469"/>
                    <a:pt x="523" y="469"/>
                    <a:pt x="523" y="469"/>
                  </a:cubicBezTo>
                  <a:cubicBezTo>
                    <a:pt x="523" y="469"/>
                    <a:pt x="519" y="472"/>
                    <a:pt x="520" y="471"/>
                  </a:cubicBezTo>
                  <a:cubicBezTo>
                    <a:pt x="521" y="469"/>
                    <a:pt x="520" y="462"/>
                    <a:pt x="520" y="463"/>
                  </a:cubicBezTo>
                  <a:cubicBezTo>
                    <a:pt x="519" y="464"/>
                    <a:pt x="504" y="456"/>
                    <a:pt x="504" y="456"/>
                  </a:cubicBezTo>
                  <a:cubicBezTo>
                    <a:pt x="498" y="461"/>
                    <a:pt x="498" y="461"/>
                    <a:pt x="498" y="461"/>
                  </a:cubicBezTo>
                  <a:cubicBezTo>
                    <a:pt x="498" y="455"/>
                    <a:pt x="498" y="455"/>
                    <a:pt x="498" y="455"/>
                  </a:cubicBezTo>
                  <a:cubicBezTo>
                    <a:pt x="490" y="450"/>
                    <a:pt x="490" y="450"/>
                    <a:pt x="490" y="450"/>
                  </a:cubicBezTo>
                  <a:cubicBezTo>
                    <a:pt x="491" y="443"/>
                    <a:pt x="491" y="443"/>
                    <a:pt x="491" y="443"/>
                  </a:cubicBezTo>
                  <a:cubicBezTo>
                    <a:pt x="487" y="440"/>
                    <a:pt x="487" y="440"/>
                    <a:pt x="487" y="440"/>
                  </a:cubicBezTo>
                  <a:cubicBezTo>
                    <a:pt x="487" y="440"/>
                    <a:pt x="487" y="441"/>
                    <a:pt x="486" y="440"/>
                  </a:cubicBezTo>
                  <a:cubicBezTo>
                    <a:pt x="486" y="440"/>
                    <a:pt x="484" y="427"/>
                    <a:pt x="484" y="427"/>
                  </a:cubicBezTo>
                  <a:cubicBezTo>
                    <a:pt x="472" y="417"/>
                    <a:pt x="472" y="417"/>
                    <a:pt x="472" y="417"/>
                  </a:cubicBezTo>
                  <a:cubicBezTo>
                    <a:pt x="457" y="417"/>
                    <a:pt x="457" y="417"/>
                    <a:pt x="457" y="417"/>
                  </a:cubicBezTo>
                  <a:cubicBezTo>
                    <a:pt x="444" y="409"/>
                    <a:pt x="444" y="409"/>
                    <a:pt x="444" y="409"/>
                  </a:cubicBezTo>
                  <a:cubicBezTo>
                    <a:pt x="441" y="402"/>
                    <a:pt x="441" y="402"/>
                    <a:pt x="441" y="402"/>
                  </a:cubicBezTo>
                  <a:cubicBezTo>
                    <a:pt x="441" y="402"/>
                    <a:pt x="433" y="399"/>
                    <a:pt x="433" y="398"/>
                  </a:cubicBezTo>
                  <a:cubicBezTo>
                    <a:pt x="433" y="397"/>
                    <a:pt x="431" y="398"/>
                    <a:pt x="430" y="397"/>
                  </a:cubicBezTo>
                  <a:cubicBezTo>
                    <a:pt x="430" y="397"/>
                    <a:pt x="430" y="394"/>
                    <a:pt x="430" y="394"/>
                  </a:cubicBezTo>
                  <a:cubicBezTo>
                    <a:pt x="426" y="391"/>
                    <a:pt x="426" y="391"/>
                    <a:pt x="426" y="391"/>
                  </a:cubicBezTo>
                  <a:cubicBezTo>
                    <a:pt x="425" y="390"/>
                    <a:pt x="425" y="390"/>
                    <a:pt x="425" y="390"/>
                  </a:cubicBezTo>
                  <a:cubicBezTo>
                    <a:pt x="422" y="389"/>
                    <a:pt x="422" y="389"/>
                    <a:pt x="422" y="389"/>
                  </a:cubicBezTo>
                  <a:cubicBezTo>
                    <a:pt x="420" y="387"/>
                    <a:pt x="420" y="387"/>
                    <a:pt x="420" y="387"/>
                  </a:cubicBezTo>
                  <a:cubicBezTo>
                    <a:pt x="420" y="387"/>
                    <a:pt x="427" y="383"/>
                    <a:pt x="426" y="384"/>
                  </a:cubicBezTo>
                  <a:cubicBezTo>
                    <a:pt x="426" y="384"/>
                    <a:pt x="411" y="386"/>
                    <a:pt x="411" y="386"/>
                  </a:cubicBezTo>
                  <a:cubicBezTo>
                    <a:pt x="409" y="389"/>
                    <a:pt x="409" y="389"/>
                    <a:pt x="409" y="389"/>
                  </a:cubicBezTo>
                  <a:cubicBezTo>
                    <a:pt x="402" y="385"/>
                    <a:pt x="402" y="385"/>
                    <a:pt x="402" y="385"/>
                  </a:cubicBezTo>
                  <a:cubicBezTo>
                    <a:pt x="391" y="385"/>
                    <a:pt x="391" y="385"/>
                    <a:pt x="391" y="385"/>
                  </a:cubicBezTo>
                  <a:cubicBezTo>
                    <a:pt x="391" y="385"/>
                    <a:pt x="382" y="381"/>
                    <a:pt x="383" y="380"/>
                  </a:cubicBezTo>
                  <a:cubicBezTo>
                    <a:pt x="383" y="379"/>
                    <a:pt x="380" y="376"/>
                    <a:pt x="380" y="376"/>
                  </a:cubicBezTo>
                  <a:cubicBezTo>
                    <a:pt x="380" y="376"/>
                    <a:pt x="378" y="380"/>
                    <a:pt x="378" y="381"/>
                  </a:cubicBezTo>
                  <a:cubicBezTo>
                    <a:pt x="377" y="381"/>
                    <a:pt x="371" y="386"/>
                    <a:pt x="371" y="386"/>
                  </a:cubicBezTo>
                  <a:cubicBezTo>
                    <a:pt x="372" y="394"/>
                    <a:pt x="372" y="394"/>
                    <a:pt x="372" y="394"/>
                  </a:cubicBezTo>
                  <a:cubicBezTo>
                    <a:pt x="368" y="390"/>
                    <a:pt x="368" y="390"/>
                    <a:pt x="368" y="390"/>
                  </a:cubicBezTo>
                  <a:cubicBezTo>
                    <a:pt x="370" y="386"/>
                    <a:pt x="370" y="386"/>
                    <a:pt x="370" y="386"/>
                  </a:cubicBezTo>
                  <a:cubicBezTo>
                    <a:pt x="370" y="386"/>
                    <a:pt x="370" y="381"/>
                    <a:pt x="370" y="380"/>
                  </a:cubicBezTo>
                  <a:cubicBezTo>
                    <a:pt x="370" y="379"/>
                    <a:pt x="374" y="377"/>
                    <a:pt x="374" y="377"/>
                  </a:cubicBezTo>
                  <a:cubicBezTo>
                    <a:pt x="373" y="374"/>
                    <a:pt x="373" y="374"/>
                    <a:pt x="373" y="374"/>
                  </a:cubicBezTo>
                  <a:cubicBezTo>
                    <a:pt x="373" y="374"/>
                    <a:pt x="368" y="376"/>
                    <a:pt x="368" y="376"/>
                  </a:cubicBezTo>
                  <a:cubicBezTo>
                    <a:pt x="368" y="377"/>
                    <a:pt x="363" y="380"/>
                    <a:pt x="363" y="380"/>
                  </a:cubicBezTo>
                  <a:cubicBezTo>
                    <a:pt x="356" y="383"/>
                    <a:pt x="356" y="383"/>
                    <a:pt x="356" y="383"/>
                  </a:cubicBezTo>
                  <a:cubicBezTo>
                    <a:pt x="352" y="383"/>
                    <a:pt x="352" y="383"/>
                    <a:pt x="352" y="383"/>
                  </a:cubicBezTo>
                  <a:cubicBezTo>
                    <a:pt x="352" y="383"/>
                    <a:pt x="349" y="388"/>
                    <a:pt x="349" y="388"/>
                  </a:cubicBezTo>
                  <a:cubicBezTo>
                    <a:pt x="348" y="388"/>
                    <a:pt x="348" y="393"/>
                    <a:pt x="348" y="393"/>
                  </a:cubicBezTo>
                  <a:cubicBezTo>
                    <a:pt x="348" y="393"/>
                    <a:pt x="341" y="402"/>
                    <a:pt x="340" y="401"/>
                  </a:cubicBezTo>
                  <a:cubicBezTo>
                    <a:pt x="340" y="400"/>
                    <a:pt x="331" y="393"/>
                    <a:pt x="331" y="393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0" y="393"/>
                    <a:pt x="310" y="393"/>
                    <a:pt x="310" y="393"/>
                  </a:cubicBezTo>
                  <a:cubicBezTo>
                    <a:pt x="304" y="384"/>
                    <a:pt x="304" y="384"/>
                    <a:pt x="304" y="384"/>
                  </a:cubicBezTo>
                  <a:cubicBezTo>
                    <a:pt x="305" y="375"/>
                    <a:pt x="305" y="375"/>
                    <a:pt x="305" y="375"/>
                  </a:cubicBezTo>
                  <a:cubicBezTo>
                    <a:pt x="308" y="364"/>
                    <a:pt x="308" y="364"/>
                    <a:pt x="308" y="364"/>
                  </a:cubicBezTo>
                  <a:cubicBezTo>
                    <a:pt x="309" y="357"/>
                    <a:pt x="309" y="357"/>
                    <a:pt x="309" y="357"/>
                  </a:cubicBezTo>
                  <a:cubicBezTo>
                    <a:pt x="302" y="352"/>
                    <a:pt x="302" y="352"/>
                    <a:pt x="302" y="352"/>
                  </a:cubicBezTo>
                  <a:cubicBezTo>
                    <a:pt x="302" y="352"/>
                    <a:pt x="287" y="353"/>
                    <a:pt x="287" y="353"/>
                  </a:cubicBezTo>
                  <a:cubicBezTo>
                    <a:pt x="287" y="352"/>
                    <a:pt x="279" y="353"/>
                    <a:pt x="280" y="352"/>
                  </a:cubicBezTo>
                  <a:cubicBezTo>
                    <a:pt x="280" y="351"/>
                    <a:pt x="282" y="347"/>
                    <a:pt x="282" y="346"/>
                  </a:cubicBezTo>
                  <a:cubicBezTo>
                    <a:pt x="282" y="345"/>
                    <a:pt x="284" y="340"/>
                    <a:pt x="284" y="340"/>
                  </a:cubicBezTo>
                  <a:cubicBezTo>
                    <a:pt x="287" y="334"/>
                    <a:pt x="287" y="334"/>
                    <a:pt x="287" y="334"/>
                  </a:cubicBezTo>
                  <a:cubicBezTo>
                    <a:pt x="292" y="322"/>
                    <a:pt x="292" y="322"/>
                    <a:pt x="292" y="322"/>
                  </a:cubicBezTo>
                  <a:cubicBezTo>
                    <a:pt x="294" y="318"/>
                    <a:pt x="294" y="318"/>
                    <a:pt x="294" y="318"/>
                  </a:cubicBezTo>
                  <a:cubicBezTo>
                    <a:pt x="282" y="317"/>
                    <a:pt x="282" y="317"/>
                    <a:pt x="282" y="317"/>
                  </a:cubicBezTo>
                  <a:cubicBezTo>
                    <a:pt x="275" y="320"/>
                    <a:pt x="275" y="320"/>
                    <a:pt x="275" y="320"/>
                  </a:cubicBezTo>
                  <a:cubicBezTo>
                    <a:pt x="271" y="332"/>
                    <a:pt x="271" y="332"/>
                    <a:pt x="271" y="332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34"/>
                    <a:pt x="245" y="334"/>
                    <a:pt x="245" y="334"/>
                  </a:cubicBezTo>
                  <a:cubicBezTo>
                    <a:pt x="245" y="334"/>
                    <a:pt x="245" y="336"/>
                    <a:pt x="245" y="334"/>
                  </a:cubicBezTo>
                  <a:cubicBezTo>
                    <a:pt x="245" y="333"/>
                    <a:pt x="239" y="325"/>
                    <a:pt x="239" y="325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44" y="289"/>
                    <a:pt x="244" y="290"/>
                  </a:cubicBezTo>
                  <a:cubicBezTo>
                    <a:pt x="243" y="290"/>
                    <a:pt x="244" y="281"/>
                    <a:pt x="244" y="281"/>
                  </a:cubicBezTo>
                  <a:cubicBezTo>
                    <a:pt x="270" y="264"/>
                    <a:pt x="270" y="264"/>
                    <a:pt x="270" y="264"/>
                  </a:cubicBezTo>
                  <a:cubicBezTo>
                    <a:pt x="279" y="265"/>
                    <a:pt x="279" y="265"/>
                    <a:pt x="279" y="265"/>
                  </a:cubicBezTo>
                  <a:cubicBezTo>
                    <a:pt x="282" y="268"/>
                    <a:pt x="282" y="268"/>
                    <a:pt x="282" y="268"/>
                  </a:cubicBezTo>
                  <a:cubicBezTo>
                    <a:pt x="288" y="267"/>
                    <a:pt x="288" y="267"/>
                    <a:pt x="288" y="267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301" y="262"/>
                    <a:pt x="301" y="262"/>
                    <a:pt x="301" y="262"/>
                  </a:cubicBezTo>
                  <a:cubicBezTo>
                    <a:pt x="309" y="260"/>
                    <a:pt x="309" y="260"/>
                    <a:pt x="309" y="260"/>
                  </a:cubicBezTo>
                  <a:cubicBezTo>
                    <a:pt x="313" y="265"/>
                    <a:pt x="313" y="265"/>
                    <a:pt x="313" y="265"/>
                  </a:cubicBezTo>
                  <a:cubicBezTo>
                    <a:pt x="320" y="263"/>
                    <a:pt x="320" y="263"/>
                    <a:pt x="320" y="263"/>
                  </a:cubicBezTo>
                  <a:cubicBezTo>
                    <a:pt x="324" y="267"/>
                    <a:pt x="324" y="267"/>
                    <a:pt x="324" y="267"/>
                  </a:cubicBezTo>
                  <a:cubicBezTo>
                    <a:pt x="326" y="269"/>
                    <a:pt x="326" y="269"/>
                    <a:pt x="326" y="269"/>
                  </a:cubicBezTo>
                  <a:cubicBezTo>
                    <a:pt x="326" y="273"/>
                    <a:pt x="326" y="273"/>
                    <a:pt x="326" y="273"/>
                  </a:cubicBezTo>
                  <a:cubicBezTo>
                    <a:pt x="324" y="277"/>
                    <a:pt x="324" y="277"/>
                    <a:pt x="324" y="277"/>
                  </a:cubicBezTo>
                  <a:cubicBezTo>
                    <a:pt x="326" y="285"/>
                    <a:pt x="326" y="285"/>
                    <a:pt x="326" y="285"/>
                  </a:cubicBezTo>
                  <a:cubicBezTo>
                    <a:pt x="330" y="292"/>
                    <a:pt x="330" y="292"/>
                    <a:pt x="330" y="292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7" y="283"/>
                    <a:pt x="337" y="283"/>
                    <a:pt x="337" y="283"/>
                  </a:cubicBezTo>
                  <a:cubicBezTo>
                    <a:pt x="337" y="273"/>
                    <a:pt x="337" y="273"/>
                    <a:pt x="337" y="273"/>
                  </a:cubicBezTo>
                  <a:cubicBezTo>
                    <a:pt x="335" y="265"/>
                    <a:pt x="335" y="265"/>
                    <a:pt x="335" y="265"/>
                  </a:cubicBezTo>
                  <a:cubicBezTo>
                    <a:pt x="335" y="259"/>
                    <a:pt x="335" y="259"/>
                    <a:pt x="335" y="259"/>
                  </a:cubicBezTo>
                  <a:cubicBezTo>
                    <a:pt x="345" y="247"/>
                    <a:pt x="345" y="247"/>
                    <a:pt x="345" y="247"/>
                  </a:cubicBezTo>
                  <a:cubicBezTo>
                    <a:pt x="357" y="238"/>
                    <a:pt x="357" y="238"/>
                    <a:pt x="357" y="238"/>
                  </a:cubicBezTo>
                  <a:cubicBezTo>
                    <a:pt x="368" y="233"/>
                    <a:pt x="368" y="233"/>
                    <a:pt x="368" y="233"/>
                  </a:cubicBezTo>
                  <a:cubicBezTo>
                    <a:pt x="376" y="223"/>
                    <a:pt x="376" y="223"/>
                    <a:pt x="376" y="223"/>
                  </a:cubicBezTo>
                  <a:cubicBezTo>
                    <a:pt x="376" y="214"/>
                    <a:pt x="376" y="214"/>
                    <a:pt x="376" y="214"/>
                  </a:cubicBezTo>
                  <a:cubicBezTo>
                    <a:pt x="380" y="213"/>
                    <a:pt x="380" y="213"/>
                    <a:pt x="380" y="213"/>
                  </a:cubicBezTo>
                  <a:cubicBezTo>
                    <a:pt x="384" y="205"/>
                    <a:pt x="384" y="205"/>
                    <a:pt x="384" y="205"/>
                  </a:cubicBezTo>
                  <a:cubicBezTo>
                    <a:pt x="387" y="206"/>
                    <a:pt x="387" y="206"/>
                    <a:pt x="387" y="206"/>
                  </a:cubicBezTo>
                  <a:cubicBezTo>
                    <a:pt x="395" y="196"/>
                    <a:pt x="395" y="196"/>
                    <a:pt x="395" y="196"/>
                  </a:cubicBezTo>
                  <a:cubicBezTo>
                    <a:pt x="407" y="192"/>
                    <a:pt x="407" y="192"/>
                    <a:pt x="407" y="192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7" y="188"/>
                    <a:pt x="417" y="188"/>
                    <a:pt x="417" y="188"/>
                  </a:cubicBezTo>
                  <a:cubicBezTo>
                    <a:pt x="414" y="186"/>
                    <a:pt x="414" y="186"/>
                    <a:pt x="414" y="186"/>
                  </a:cubicBezTo>
                  <a:cubicBezTo>
                    <a:pt x="420" y="177"/>
                    <a:pt x="420" y="177"/>
                    <a:pt x="420" y="177"/>
                  </a:cubicBezTo>
                  <a:cubicBezTo>
                    <a:pt x="439" y="169"/>
                    <a:pt x="439" y="169"/>
                    <a:pt x="439" y="169"/>
                  </a:cubicBezTo>
                  <a:cubicBezTo>
                    <a:pt x="451" y="166"/>
                    <a:pt x="451" y="166"/>
                    <a:pt x="451" y="166"/>
                  </a:cubicBezTo>
                  <a:cubicBezTo>
                    <a:pt x="441" y="172"/>
                    <a:pt x="441" y="172"/>
                    <a:pt x="441" y="172"/>
                  </a:cubicBezTo>
                  <a:cubicBezTo>
                    <a:pt x="443" y="176"/>
                    <a:pt x="443" y="176"/>
                    <a:pt x="443" y="176"/>
                  </a:cubicBezTo>
                  <a:cubicBezTo>
                    <a:pt x="450" y="175"/>
                    <a:pt x="450" y="175"/>
                    <a:pt x="450" y="175"/>
                  </a:cubicBezTo>
                  <a:cubicBezTo>
                    <a:pt x="455" y="171"/>
                    <a:pt x="455" y="171"/>
                    <a:pt x="455" y="171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8" y="168"/>
                    <a:pt x="471" y="163"/>
                    <a:pt x="471" y="164"/>
                  </a:cubicBezTo>
                  <a:cubicBezTo>
                    <a:pt x="471" y="165"/>
                    <a:pt x="478" y="163"/>
                    <a:pt x="478" y="163"/>
                  </a:cubicBezTo>
                  <a:cubicBezTo>
                    <a:pt x="476" y="160"/>
                    <a:pt x="476" y="160"/>
                    <a:pt x="476" y="160"/>
                  </a:cubicBezTo>
                  <a:cubicBezTo>
                    <a:pt x="477" y="156"/>
                    <a:pt x="477" y="156"/>
                    <a:pt x="477" y="156"/>
                  </a:cubicBezTo>
                  <a:cubicBezTo>
                    <a:pt x="473" y="157"/>
                    <a:pt x="473" y="157"/>
                    <a:pt x="473" y="157"/>
                  </a:cubicBezTo>
                  <a:cubicBezTo>
                    <a:pt x="467" y="164"/>
                    <a:pt x="467" y="164"/>
                    <a:pt x="467" y="164"/>
                  </a:cubicBezTo>
                  <a:cubicBezTo>
                    <a:pt x="458" y="163"/>
                    <a:pt x="458" y="163"/>
                    <a:pt x="458" y="163"/>
                  </a:cubicBezTo>
                  <a:cubicBezTo>
                    <a:pt x="454" y="157"/>
                    <a:pt x="454" y="157"/>
                    <a:pt x="454" y="157"/>
                  </a:cubicBezTo>
                  <a:cubicBezTo>
                    <a:pt x="458" y="151"/>
                    <a:pt x="458" y="151"/>
                    <a:pt x="458" y="151"/>
                  </a:cubicBezTo>
                  <a:cubicBezTo>
                    <a:pt x="458" y="151"/>
                    <a:pt x="462" y="143"/>
                    <a:pt x="461" y="144"/>
                  </a:cubicBezTo>
                  <a:cubicBezTo>
                    <a:pt x="461" y="144"/>
                    <a:pt x="455" y="142"/>
                    <a:pt x="455" y="142"/>
                  </a:cubicBezTo>
                  <a:cubicBezTo>
                    <a:pt x="446" y="145"/>
                    <a:pt x="446" y="145"/>
                    <a:pt x="446" y="145"/>
                  </a:cubicBezTo>
                  <a:cubicBezTo>
                    <a:pt x="445" y="145"/>
                    <a:pt x="436" y="150"/>
                    <a:pt x="436" y="149"/>
                  </a:cubicBezTo>
                  <a:cubicBezTo>
                    <a:pt x="436" y="149"/>
                    <a:pt x="432" y="152"/>
                    <a:pt x="432" y="152"/>
                  </a:cubicBezTo>
                  <a:cubicBezTo>
                    <a:pt x="444" y="142"/>
                    <a:pt x="444" y="142"/>
                    <a:pt x="444" y="142"/>
                  </a:cubicBezTo>
                  <a:cubicBezTo>
                    <a:pt x="449" y="142"/>
                    <a:pt x="449" y="142"/>
                    <a:pt x="449" y="142"/>
                  </a:cubicBezTo>
                  <a:cubicBezTo>
                    <a:pt x="455" y="136"/>
                    <a:pt x="455" y="136"/>
                    <a:pt x="455" y="136"/>
                  </a:cubicBezTo>
                  <a:cubicBezTo>
                    <a:pt x="482" y="136"/>
                    <a:pt x="482" y="136"/>
                    <a:pt x="482" y="136"/>
                  </a:cubicBezTo>
                  <a:cubicBezTo>
                    <a:pt x="491" y="134"/>
                    <a:pt x="491" y="134"/>
                    <a:pt x="491" y="134"/>
                  </a:cubicBezTo>
                  <a:cubicBezTo>
                    <a:pt x="504" y="128"/>
                    <a:pt x="504" y="128"/>
                    <a:pt x="504" y="128"/>
                  </a:cubicBezTo>
                  <a:cubicBezTo>
                    <a:pt x="505" y="129"/>
                    <a:pt x="505" y="129"/>
                    <a:pt x="505" y="129"/>
                  </a:cubicBezTo>
                  <a:cubicBezTo>
                    <a:pt x="499" y="134"/>
                    <a:pt x="499" y="134"/>
                    <a:pt x="499" y="134"/>
                  </a:cubicBezTo>
                  <a:cubicBezTo>
                    <a:pt x="493" y="141"/>
                    <a:pt x="493" y="141"/>
                    <a:pt x="493" y="141"/>
                  </a:cubicBezTo>
                  <a:cubicBezTo>
                    <a:pt x="487" y="147"/>
                    <a:pt x="487" y="147"/>
                    <a:pt x="487" y="147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93" y="152"/>
                    <a:pt x="493" y="152"/>
                    <a:pt x="493" y="152"/>
                  </a:cubicBezTo>
                  <a:cubicBezTo>
                    <a:pt x="493" y="152"/>
                    <a:pt x="501" y="152"/>
                    <a:pt x="502" y="152"/>
                  </a:cubicBezTo>
                  <a:cubicBezTo>
                    <a:pt x="503" y="152"/>
                    <a:pt x="503" y="155"/>
                    <a:pt x="503" y="155"/>
                  </a:cubicBezTo>
                  <a:cubicBezTo>
                    <a:pt x="507" y="152"/>
                    <a:pt x="507" y="152"/>
                    <a:pt x="507" y="152"/>
                  </a:cubicBezTo>
                  <a:cubicBezTo>
                    <a:pt x="509" y="158"/>
                    <a:pt x="509" y="158"/>
                    <a:pt x="509" y="158"/>
                  </a:cubicBezTo>
                  <a:cubicBezTo>
                    <a:pt x="516" y="152"/>
                    <a:pt x="516" y="152"/>
                    <a:pt x="516" y="152"/>
                  </a:cubicBezTo>
                  <a:cubicBezTo>
                    <a:pt x="514" y="146"/>
                    <a:pt x="514" y="146"/>
                    <a:pt x="514" y="146"/>
                  </a:cubicBezTo>
                  <a:cubicBezTo>
                    <a:pt x="516" y="140"/>
                    <a:pt x="516" y="140"/>
                    <a:pt x="516" y="140"/>
                  </a:cubicBezTo>
                  <a:cubicBezTo>
                    <a:pt x="508" y="141"/>
                    <a:pt x="508" y="141"/>
                    <a:pt x="508" y="141"/>
                  </a:cubicBezTo>
                  <a:cubicBezTo>
                    <a:pt x="508" y="138"/>
                    <a:pt x="508" y="138"/>
                    <a:pt x="508" y="138"/>
                  </a:cubicBezTo>
                  <a:cubicBezTo>
                    <a:pt x="508" y="138"/>
                    <a:pt x="505" y="134"/>
                    <a:pt x="504" y="134"/>
                  </a:cubicBezTo>
                  <a:cubicBezTo>
                    <a:pt x="504" y="135"/>
                    <a:pt x="509" y="130"/>
                    <a:pt x="509" y="131"/>
                  </a:cubicBezTo>
                  <a:cubicBezTo>
                    <a:pt x="509" y="131"/>
                    <a:pt x="507" y="128"/>
                    <a:pt x="507" y="128"/>
                  </a:cubicBezTo>
                  <a:cubicBezTo>
                    <a:pt x="513" y="121"/>
                    <a:pt x="513" y="121"/>
                    <a:pt x="513" y="121"/>
                  </a:cubicBezTo>
                  <a:cubicBezTo>
                    <a:pt x="510" y="113"/>
                    <a:pt x="510" y="113"/>
                    <a:pt x="510" y="113"/>
                  </a:cubicBezTo>
                  <a:cubicBezTo>
                    <a:pt x="509" y="109"/>
                    <a:pt x="509" y="109"/>
                    <a:pt x="509" y="109"/>
                  </a:cubicBezTo>
                  <a:cubicBezTo>
                    <a:pt x="501" y="106"/>
                    <a:pt x="501" y="106"/>
                    <a:pt x="501" y="106"/>
                  </a:cubicBezTo>
                  <a:cubicBezTo>
                    <a:pt x="499" y="102"/>
                    <a:pt x="499" y="102"/>
                    <a:pt x="499" y="102"/>
                  </a:cubicBezTo>
                  <a:cubicBezTo>
                    <a:pt x="495" y="99"/>
                    <a:pt x="495" y="99"/>
                    <a:pt x="495" y="99"/>
                  </a:cubicBezTo>
                  <a:cubicBezTo>
                    <a:pt x="498" y="93"/>
                    <a:pt x="498" y="93"/>
                    <a:pt x="498" y="93"/>
                  </a:cubicBezTo>
                  <a:cubicBezTo>
                    <a:pt x="497" y="89"/>
                    <a:pt x="497" y="89"/>
                    <a:pt x="497" y="89"/>
                  </a:cubicBezTo>
                  <a:cubicBezTo>
                    <a:pt x="497" y="89"/>
                    <a:pt x="495" y="74"/>
                    <a:pt x="494" y="74"/>
                  </a:cubicBezTo>
                  <a:cubicBezTo>
                    <a:pt x="494" y="75"/>
                    <a:pt x="484" y="82"/>
                    <a:pt x="484" y="82"/>
                  </a:cubicBezTo>
                  <a:cubicBezTo>
                    <a:pt x="474" y="87"/>
                    <a:pt x="474" y="87"/>
                    <a:pt x="474" y="87"/>
                  </a:cubicBezTo>
                  <a:cubicBezTo>
                    <a:pt x="469" y="83"/>
                    <a:pt x="469" y="83"/>
                    <a:pt x="469" y="83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4" y="73"/>
                    <a:pt x="474" y="73"/>
                    <a:pt x="474" y="73"/>
                  </a:cubicBezTo>
                  <a:cubicBezTo>
                    <a:pt x="467" y="70"/>
                    <a:pt x="467" y="70"/>
                    <a:pt x="467" y="70"/>
                  </a:cubicBezTo>
                  <a:cubicBezTo>
                    <a:pt x="466" y="68"/>
                    <a:pt x="466" y="68"/>
                    <a:pt x="466" y="68"/>
                  </a:cubicBezTo>
                  <a:cubicBezTo>
                    <a:pt x="466" y="68"/>
                    <a:pt x="460" y="62"/>
                    <a:pt x="459" y="62"/>
                  </a:cubicBezTo>
                  <a:cubicBezTo>
                    <a:pt x="459" y="63"/>
                    <a:pt x="457" y="64"/>
                    <a:pt x="457" y="64"/>
                  </a:cubicBezTo>
                  <a:cubicBezTo>
                    <a:pt x="441" y="63"/>
                    <a:pt x="441" y="63"/>
                    <a:pt x="441" y="63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34" y="77"/>
                    <a:pt x="434" y="77"/>
                    <a:pt x="434" y="77"/>
                  </a:cubicBezTo>
                  <a:cubicBezTo>
                    <a:pt x="434" y="77"/>
                    <a:pt x="426" y="86"/>
                    <a:pt x="425" y="87"/>
                  </a:cubicBezTo>
                  <a:cubicBezTo>
                    <a:pt x="425" y="86"/>
                    <a:pt x="429" y="90"/>
                    <a:pt x="429" y="90"/>
                  </a:cubicBezTo>
                  <a:cubicBezTo>
                    <a:pt x="426" y="99"/>
                    <a:pt x="426" y="99"/>
                    <a:pt x="426" y="99"/>
                  </a:cubicBezTo>
                  <a:cubicBezTo>
                    <a:pt x="412" y="107"/>
                    <a:pt x="412" y="107"/>
                    <a:pt x="412" y="107"/>
                  </a:cubicBezTo>
                  <a:cubicBezTo>
                    <a:pt x="406" y="108"/>
                    <a:pt x="406" y="108"/>
                    <a:pt x="406" y="108"/>
                  </a:cubicBezTo>
                  <a:cubicBezTo>
                    <a:pt x="406" y="108"/>
                    <a:pt x="401" y="123"/>
                    <a:pt x="402" y="124"/>
                  </a:cubicBezTo>
                  <a:cubicBezTo>
                    <a:pt x="402" y="125"/>
                    <a:pt x="396" y="127"/>
                    <a:pt x="396" y="127"/>
                  </a:cubicBezTo>
                  <a:cubicBezTo>
                    <a:pt x="392" y="130"/>
                    <a:pt x="392" y="130"/>
                    <a:pt x="392" y="130"/>
                  </a:cubicBezTo>
                  <a:cubicBezTo>
                    <a:pt x="390" y="125"/>
                    <a:pt x="390" y="125"/>
                    <a:pt x="390" y="125"/>
                  </a:cubicBezTo>
                  <a:cubicBezTo>
                    <a:pt x="390" y="125"/>
                    <a:pt x="389" y="121"/>
                    <a:pt x="388" y="120"/>
                  </a:cubicBezTo>
                  <a:cubicBezTo>
                    <a:pt x="389" y="120"/>
                    <a:pt x="393" y="121"/>
                    <a:pt x="393" y="121"/>
                  </a:cubicBezTo>
                  <a:cubicBezTo>
                    <a:pt x="394" y="117"/>
                    <a:pt x="394" y="117"/>
                    <a:pt x="394" y="117"/>
                  </a:cubicBezTo>
                  <a:cubicBezTo>
                    <a:pt x="390" y="118"/>
                    <a:pt x="390" y="118"/>
                    <a:pt x="390" y="118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5" y="106"/>
                    <a:pt x="395" y="106"/>
                    <a:pt x="395" y="106"/>
                  </a:cubicBezTo>
                  <a:cubicBezTo>
                    <a:pt x="383" y="105"/>
                    <a:pt x="383" y="105"/>
                    <a:pt x="383" y="105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73" y="101"/>
                    <a:pt x="373" y="101"/>
                    <a:pt x="373" y="101"/>
                  </a:cubicBezTo>
                  <a:cubicBezTo>
                    <a:pt x="373" y="98"/>
                    <a:pt x="373" y="98"/>
                    <a:pt x="373" y="98"/>
                  </a:cubicBezTo>
                  <a:cubicBezTo>
                    <a:pt x="369" y="96"/>
                    <a:pt x="369" y="96"/>
                    <a:pt x="369" y="96"/>
                  </a:cubicBezTo>
                  <a:cubicBezTo>
                    <a:pt x="363" y="93"/>
                    <a:pt x="363" y="93"/>
                    <a:pt x="363" y="93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7" y="89"/>
                    <a:pt x="357" y="89"/>
                    <a:pt x="357" y="89"/>
                  </a:cubicBezTo>
                  <a:cubicBezTo>
                    <a:pt x="359" y="84"/>
                    <a:pt x="359" y="84"/>
                    <a:pt x="359" y="84"/>
                  </a:cubicBezTo>
                  <a:cubicBezTo>
                    <a:pt x="353" y="83"/>
                    <a:pt x="353" y="83"/>
                    <a:pt x="353" y="83"/>
                  </a:cubicBezTo>
                  <a:cubicBezTo>
                    <a:pt x="353" y="83"/>
                    <a:pt x="363" y="73"/>
                    <a:pt x="363" y="73"/>
                  </a:cubicBezTo>
                  <a:cubicBezTo>
                    <a:pt x="363" y="74"/>
                    <a:pt x="391" y="59"/>
                    <a:pt x="391" y="59"/>
                  </a:cubicBezTo>
                  <a:cubicBezTo>
                    <a:pt x="395" y="56"/>
                    <a:pt x="395" y="56"/>
                    <a:pt x="395" y="56"/>
                  </a:cubicBezTo>
                  <a:cubicBezTo>
                    <a:pt x="400" y="55"/>
                    <a:pt x="400" y="55"/>
                    <a:pt x="400" y="55"/>
                  </a:cubicBezTo>
                  <a:cubicBezTo>
                    <a:pt x="412" y="50"/>
                    <a:pt x="412" y="50"/>
                    <a:pt x="412" y="50"/>
                  </a:cubicBezTo>
                  <a:cubicBezTo>
                    <a:pt x="421" y="44"/>
                    <a:pt x="421" y="44"/>
                    <a:pt x="421" y="44"/>
                  </a:cubicBezTo>
                  <a:cubicBezTo>
                    <a:pt x="422" y="44"/>
                    <a:pt x="422" y="44"/>
                    <a:pt x="422" y="44"/>
                  </a:cubicBezTo>
                  <a:cubicBezTo>
                    <a:pt x="415" y="51"/>
                    <a:pt x="415" y="51"/>
                    <a:pt x="415" y="51"/>
                  </a:cubicBezTo>
                  <a:cubicBezTo>
                    <a:pt x="413" y="53"/>
                    <a:pt x="413" y="53"/>
                    <a:pt x="413" y="53"/>
                  </a:cubicBezTo>
                  <a:cubicBezTo>
                    <a:pt x="408" y="56"/>
                    <a:pt x="408" y="56"/>
                    <a:pt x="408" y="56"/>
                  </a:cubicBezTo>
                  <a:cubicBezTo>
                    <a:pt x="413" y="56"/>
                    <a:pt x="413" y="56"/>
                    <a:pt x="413" y="56"/>
                  </a:cubicBezTo>
                  <a:cubicBezTo>
                    <a:pt x="412" y="59"/>
                    <a:pt x="412" y="59"/>
                    <a:pt x="412" y="59"/>
                  </a:cubicBezTo>
                  <a:cubicBezTo>
                    <a:pt x="417" y="58"/>
                    <a:pt x="417" y="58"/>
                    <a:pt x="417" y="58"/>
                  </a:cubicBezTo>
                  <a:cubicBezTo>
                    <a:pt x="423" y="54"/>
                    <a:pt x="423" y="54"/>
                    <a:pt x="423" y="54"/>
                  </a:cubicBezTo>
                  <a:cubicBezTo>
                    <a:pt x="427" y="55"/>
                    <a:pt x="427" y="55"/>
                    <a:pt x="427" y="55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35" y="57"/>
                    <a:pt x="435" y="57"/>
                    <a:pt x="435" y="57"/>
                  </a:cubicBezTo>
                  <a:cubicBezTo>
                    <a:pt x="435" y="52"/>
                    <a:pt x="435" y="52"/>
                    <a:pt x="435" y="52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3" y="44"/>
                    <a:pt x="423" y="44"/>
                    <a:pt x="423" y="44"/>
                  </a:cubicBezTo>
                  <a:cubicBezTo>
                    <a:pt x="422" y="41"/>
                    <a:pt x="422" y="41"/>
                    <a:pt x="422" y="41"/>
                  </a:cubicBezTo>
                  <a:cubicBezTo>
                    <a:pt x="427" y="42"/>
                    <a:pt x="427" y="42"/>
                    <a:pt x="427" y="42"/>
                  </a:cubicBezTo>
                  <a:cubicBezTo>
                    <a:pt x="430" y="45"/>
                    <a:pt x="430" y="45"/>
                    <a:pt x="430" y="45"/>
                  </a:cubicBezTo>
                  <a:cubicBezTo>
                    <a:pt x="433" y="41"/>
                    <a:pt x="433" y="41"/>
                    <a:pt x="433" y="41"/>
                  </a:cubicBezTo>
                  <a:cubicBezTo>
                    <a:pt x="441" y="40"/>
                    <a:pt x="441" y="40"/>
                    <a:pt x="441" y="40"/>
                  </a:cubicBezTo>
                  <a:cubicBezTo>
                    <a:pt x="448" y="35"/>
                    <a:pt x="448" y="35"/>
                    <a:pt x="448" y="35"/>
                  </a:cubicBezTo>
                  <a:cubicBezTo>
                    <a:pt x="447" y="32"/>
                    <a:pt x="447" y="32"/>
                    <a:pt x="447" y="32"/>
                  </a:cubicBezTo>
                  <a:cubicBezTo>
                    <a:pt x="453" y="27"/>
                    <a:pt x="453" y="27"/>
                    <a:pt x="453" y="27"/>
                  </a:cubicBezTo>
                  <a:cubicBezTo>
                    <a:pt x="449" y="23"/>
                    <a:pt x="449" y="23"/>
                    <a:pt x="449" y="23"/>
                  </a:cubicBezTo>
                  <a:cubicBezTo>
                    <a:pt x="459" y="23"/>
                    <a:pt x="459" y="23"/>
                    <a:pt x="459" y="23"/>
                  </a:cubicBezTo>
                  <a:cubicBezTo>
                    <a:pt x="467" y="23"/>
                    <a:pt x="467" y="23"/>
                    <a:pt x="467" y="23"/>
                  </a:cubicBezTo>
                  <a:cubicBezTo>
                    <a:pt x="467" y="23"/>
                    <a:pt x="471" y="21"/>
                    <a:pt x="472" y="22"/>
                  </a:cubicBezTo>
                  <a:cubicBezTo>
                    <a:pt x="473" y="23"/>
                    <a:pt x="479" y="28"/>
                    <a:pt x="479" y="28"/>
                  </a:cubicBezTo>
                  <a:cubicBezTo>
                    <a:pt x="477" y="30"/>
                    <a:pt x="477" y="30"/>
                    <a:pt x="477" y="30"/>
                  </a:cubicBezTo>
                  <a:cubicBezTo>
                    <a:pt x="467" y="31"/>
                    <a:pt x="467" y="31"/>
                    <a:pt x="467" y="31"/>
                  </a:cubicBezTo>
                  <a:cubicBezTo>
                    <a:pt x="464" y="36"/>
                    <a:pt x="464" y="36"/>
                    <a:pt x="464" y="36"/>
                  </a:cubicBezTo>
                  <a:cubicBezTo>
                    <a:pt x="471" y="37"/>
                    <a:pt x="471" y="37"/>
                    <a:pt x="471" y="37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83" y="31"/>
                    <a:pt x="483" y="31"/>
                    <a:pt x="483" y="31"/>
                  </a:cubicBezTo>
                  <a:cubicBezTo>
                    <a:pt x="484" y="36"/>
                    <a:pt x="484" y="36"/>
                    <a:pt x="484" y="36"/>
                  </a:cubicBezTo>
                  <a:cubicBezTo>
                    <a:pt x="484" y="36"/>
                    <a:pt x="477" y="40"/>
                    <a:pt x="476" y="41"/>
                  </a:cubicBezTo>
                  <a:cubicBezTo>
                    <a:pt x="475" y="41"/>
                    <a:pt x="471" y="43"/>
                    <a:pt x="471" y="43"/>
                  </a:cubicBezTo>
                  <a:cubicBezTo>
                    <a:pt x="471" y="47"/>
                    <a:pt x="471" y="47"/>
                    <a:pt x="471" y="47"/>
                  </a:cubicBezTo>
                  <a:cubicBezTo>
                    <a:pt x="465" y="48"/>
                    <a:pt x="465" y="48"/>
                    <a:pt x="465" y="48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55" y="47"/>
                    <a:pt x="455" y="47"/>
                    <a:pt x="455" y="47"/>
                  </a:cubicBezTo>
                  <a:cubicBezTo>
                    <a:pt x="450" y="51"/>
                    <a:pt x="450" y="51"/>
                    <a:pt x="450" y="51"/>
                  </a:cubicBezTo>
                  <a:cubicBezTo>
                    <a:pt x="454" y="54"/>
                    <a:pt x="454" y="54"/>
                    <a:pt x="454" y="54"/>
                  </a:cubicBezTo>
                  <a:cubicBezTo>
                    <a:pt x="454" y="54"/>
                    <a:pt x="460" y="52"/>
                    <a:pt x="461" y="51"/>
                  </a:cubicBezTo>
                  <a:cubicBezTo>
                    <a:pt x="462" y="51"/>
                    <a:pt x="465" y="49"/>
                    <a:pt x="465" y="50"/>
                  </a:cubicBezTo>
                  <a:cubicBezTo>
                    <a:pt x="466" y="52"/>
                    <a:pt x="470" y="55"/>
                    <a:pt x="470" y="55"/>
                  </a:cubicBezTo>
                  <a:cubicBezTo>
                    <a:pt x="474" y="61"/>
                    <a:pt x="474" y="61"/>
                    <a:pt x="474" y="61"/>
                  </a:cubicBezTo>
                  <a:cubicBezTo>
                    <a:pt x="477" y="62"/>
                    <a:pt x="477" y="62"/>
                    <a:pt x="477" y="62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65"/>
                    <a:pt x="493" y="67"/>
                    <a:pt x="493" y="68"/>
                  </a:cubicBezTo>
                  <a:cubicBezTo>
                    <a:pt x="493" y="68"/>
                    <a:pt x="492" y="63"/>
                    <a:pt x="492" y="63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7" y="57"/>
                    <a:pt x="487" y="56"/>
                    <a:pt x="489" y="56"/>
                  </a:cubicBezTo>
                  <a:cubicBezTo>
                    <a:pt x="490" y="57"/>
                    <a:pt x="494" y="60"/>
                    <a:pt x="494" y="60"/>
                  </a:cubicBezTo>
                  <a:cubicBezTo>
                    <a:pt x="495" y="61"/>
                    <a:pt x="500" y="63"/>
                    <a:pt x="500" y="63"/>
                  </a:cubicBezTo>
                  <a:cubicBezTo>
                    <a:pt x="502" y="58"/>
                    <a:pt x="502" y="58"/>
                    <a:pt x="502" y="58"/>
                  </a:cubicBezTo>
                  <a:cubicBezTo>
                    <a:pt x="506" y="56"/>
                    <a:pt x="506" y="56"/>
                    <a:pt x="506" y="56"/>
                  </a:cubicBezTo>
                  <a:cubicBezTo>
                    <a:pt x="504" y="52"/>
                    <a:pt x="504" y="52"/>
                    <a:pt x="504" y="52"/>
                  </a:cubicBezTo>
                  <a:cubicBezTo>
                    <a:pt x="502" y="50"/>
                    <a:pt x="502" y="50"/>
                    <a:pt x="502" y="50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0" y="43"/>
                    <a:pt x="500" y="43"/>
                    <a:pt x="501" y="42"/>
                  </a:cubicBezTo>
                  <a:cubicBezTo>
                    <a:pt x="502" y="42"/>
                    <a:pt x="504" y="40"/>
                    <a:pt x="504" y="41"/>
                  </a:cubicBezTo>
                  <a:cubicBezTo>
                    <a:pt x="505" y="42"/>
                    <a:pt x="510" y="48"/>
                    <a:pt x="510" y="48"/>
                  </a:cubicBezTo>
                  <a:cubicBezTo>
                    <a:pt x="514" y="49"/>
                    <a:pt x="514" y="49"/>
                    <a:pt x="514" y="49"/>
                  </a:cubicBezTo>
                  <a:cubicBezTo>
                    <a:pt x="516" y="46"/>
                    <a:pt x="516" y="46"/>
                    <a:pt x="516" y="46"/>
                  </a:cubicBezTo>
                  <a:cubicBezTo>
                    <a:pt x="516" y="46"/>
                    <a:pt x="522" y="45"/>
                    <a:pt x="522" y="45"/>
                  </a:cubicBezTo>
                  <a:cubicBezTo>
                    <a:pt x="522" y="45"/>
                    <a:pt x="523" y="42"/>
                    <a:pt x="523" y="42"/>
                  </a:cubicBezTo>
                  <a:cubicBezTo>
                    <a:pt x="528" y="41"/>
                    <a:pt x="528" y="41"/>
                    <a:pt x="528" y="41"/>
                  </a:cubicBezTo>
                  <a:cubicBezTo>
                    <a:pt x="520" y="34"/>
                    <a:pt x="520" y="34"/>
                    <a:pt x="520" y="34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3" y="33"/>
                    <a:pt x="513" y="33"/>
                    <a:pt x="513" y="33"/>
                  </a:cubicBezTo>
                  <a:cubicBezTo>
                    <a:pt x="510" y="29"/>
                    <a:pt x="510" y="29"/>
                    <a:pt x="510" y="29"/>
                  </a:cubicBezTo>
                  <a:cubicBezTo>
                    <a:pt x="513" y="26"/>
                    <a:pt x="513" y="26"/>
                    <a:pt x="513" y="26"/>
                  </a:cubicBezTo>
                  <a:cubicBezTo>
                    <a:pt x="515" y="22"/>
                    <a:pt x="515" y="22"/>
                    <a:pt x="515" y="22"/>
                  </a:cubicBezTo>
                  <a:cubicBezTo>
                    <a:pt x="511" y="18"/>
                    <a:pt x="511" y="18"/>
                    <a:pt x="511" y="18"/>
                  </a:cubicBezTo>
                  <a:cubicBezTo>
                    <a:pt x="505" y="17"/>
                    <a:pt x="505" y="17"/>
                    <a:pt x="505" y="17"/>
                  </a:cubicBezTo>
                  <a:cubicBezTo>
                    <a:pt x="503" y="13"/>
                    <a:pt x="503" y="13"/>
                    <a:pt x="503" y="13"/>
                  </a:cubicBezTo>
                  <a:cubicBezTo>
                    <a:pt x="503" y="13"/>
                    <a:pt x="498" y="13"/>
                    <a:pt x="498" y="13"/>
                  </a:cubicBezTo>
                  <a:cubicBezTo>
                    <a:pt x="497" y="14"/>
                    <a:pt x="493" y="9"/>
                    <a:pt x="493" y="9"/>
                  </a:cubicBezTo>
                  <a:cubicBezTo>
                    <a:pt x="490" y="5"/>
                    <a:pt x="490" y="5"/>
                    <a:pt x="490" y="5"/>
                  </a:cubicBezTo>
                  <a:cubicBezTo>
                    <a:pt x="490" y="5"/>
                    <a:pt x="488" y="3"/>
                    <a:pt x="487" y="3"/>
                  </a:cubicBezTo>
                  <a:cubicBezTo>
                    <a:pt x="486" y="3"/>
                    <a:pt x="476" y="4"/>
                    <a:pt x="476" y="4"/>
                  </a:cubicBezTo>
                  <a:cubicBezTo>
                    <a:pt x="474" y="4"/>
                    <a:pt x="474" y="4"/>
                    <a:pt x="474" y="4"/>
                  </a:cubicBezTo>
                  <a:cubicBezTo>
                    <a:pt x="471" y="2"/>
                    <a:pt x="471" y="2"/>
                    <a:pt x="471" y="2"/>
                  </a:cubicBezTo>
                  <a:cubicBezTo>
                    <a:pt x="458" y="5"/>
                    <a:pt x="458" y="5"/>
                    <a:pt x="458" y="5"/>
                  </a:cubicBezTo>
                  <a:cubicBezTo>
                    <a:pt x="452" y="10"/>
                    <a:pt x="452" y="10"/>
                    <a:pt x="452" y="10"/>
                  </a:cubicBezTo>
                  <a:cubicBezTo>
                    <a:pt x="452" y="10"/>
                    <a:pt x="451" y="7"/>
                    <a:pt x="452" y="7"/>
                  </a:cubicBezTo>
                  <a:cubicBezTo>
                    <a:pt x="452" y="6"/>
                    <a:pt x="457" y="3"/>
                    <a:pt x="457" y="3"/>
                  </a:cubicBezTo>
                  <a:cubicBezTo>
                    <a:pt x="458" y="2"/>
                    <a:pt x="452" y="2"/>
                    <a:pt x="452" y="2"/>
                  </a:cubicBezTo>
                  <a:cubicBezTo>
                    <a:pt x="452" y="2"/>
                    <a:pt x="440" y="6"/>
                    <a:pt x="440" y="7"/>
                  </a:cubicBezTo>
                  <a:cubicBezTo>
                    <a:pt x="439" y="7"/>
                    <a:pt x="431" y="14"/>
                    <a:pt x="431" y="14"/>
                  </a:cubicBezTo>
                  <a:cubicBezTo>
                    <a:pt x="431" y="20"/>
                    <a:pt x="431" y="20"/>
                    <a:pt x="431" y="20"/>
                  </a:cubicBezTo>
                  <a:cubicBezTo>
                    <a:pt x="439" y="21"/>
                    <a:pt x="439" y="21"/>
                    <a:pt x="439" y="21"/>
                  </a:cubicBezTo>
                  <a:cubicBezTo>
                    <a:pt x="442" y="22"/>
                    <a:pt x="442" y="22"/>
                    <a:pt x="442" y="22"/>
                  </a:cubicBezTo>
                  <a:cubicBezTo>
                    <a:pt x="440" y="24"/>
                    <a:pt x="440" y="24"/>
                    <a:pt x="440" y="24"/>
                  </a:cubicBezTo>
                  <a:cubicBezTo>
                    <a:pt x="438" y="27"/>
                    <a:pt x="438" y="27"/>
                    <a:pt x="438" y="27"/>
                  </a:cubicBezTo>
                  <a:cubicBezTo>
                    <a:pt x="433" y="30"/>
                    <a:pt x="433" y="30"/>
                    <a:pt x="433" y="30"/>
                  </a:cubicBezTo>
                  <a:cubicBezTo>
                    <a:pt x="427" y="35"/>
                    <a:pt x="427" y="35"/>
                    <a:pt x="427" y="35"/>
                  </a:cubicBezTo>
                  <a:cubicBezTo>
                    <a:pt x="421" y="37"/>
                    <a:pt x="421" y="37"/>
                    <a:pt x="421" y="37"/>
                  </a:cubicBezTo>
                  <a:cubicBezTo>
                    <a:pt x="420" y="33"/>
                    <a:pt x="420" y="33"/>
                    <a:pt x="420" y="33"/>
                  </a:cubicBezTo>
                  <a:cubicBezTo>
                    <a:pt x="425" y="30"/>
                    <a:pt x="425" y="30"/>
                    <a:pt x="425" y="30"/>
                  </a:cubicBezTo>
                  <a:cubicBezTo>
                    <a:pt x="425" y="30"/>
                    <a:pt x="424" y="24"/>
                    <a:pt x="423" y="25"/>
                  </a:cubicBezTo>
                  <a:cubicBezTo>
                    <a:pt x="423" y="25"/>
                    <a:pt x="418" y="25"/>
                    <a:pt x="418" y="25"/>
                  </a:cubicBezTo>
                  <a:cubicBezTo>
                    <a:pt x="417" y="26"/>
                    <a:pt x="418" y="21"/>
                    <a:pt x="418" y="21"/>
                  </a:cubicBezTo>
                  <a:cubicBezTo>
                    <a:pt x="418" y="16"/>
                    <a:pt x="418" y="16"/>
                    <a:pt x="418" y="16"/>
                  </a:cubicBezTo>
                  <a:cubicBezTo>
                    <a:pt x="417" y="12"/>
                    <a:pt x="417" y="12"/>
                    <a:pt x="417" y="12"/>
                  </a:cubicBezTo>
                  <a:cubicBezTo>
                    <a:pt x="417" y="12"/>
                    <a:pt x="421" y="9"/>
                    <a:pt x="421" y="8"/>
                  </a:cubicBezTo>
                  <a:cubicBezTo>
                    <a:pt x="422" y="8"/>
                    <a:pt x="430" y="8"/>
                    <a:pt x="430" y="8"/>
                  </a:cubicBezTo>
                  <a:cubicBezTo>
                    <a:pt x="442" y="1"/>
                    <a:pt x="442" y="1"/>
                    <a:pt x="442" y="1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2" y="0"/>
                    <a:pt x="422" y="1"/>
                    <a:pt x="422" y="2"/>
                  </a:cubicBezTo>
                  <a:cubicBezTo>
                    <a:pt x="422" y="3"/>
                    <a:pt x="415" y="9"/>
                    <a:pt x="415" y="9"/>
                  </a:cubicBezTo>
                  <a:cubicBezTo>
                    <a:pt x="411" y="12"/>
                    <a:pt x="411" y="12"/>
                    <a:pt x="411" y="12"/>
                  </a:cubicBezTo>
                  <a:cubicBezTo>
                    <a:pt x="399" y="20"/>
                    <a:pt x="399" y="20"/>
                    <a:pt x="399" y="20"/>
                  </a:cubicBezTo>
                  <a:cubicBezTo>
                    <a:pt x="398" y="25"/>
                    <a:pt x="398" y="25"/>
                    <a:pt x="398" y="25"/>
                  </a:cubicBezTo>
                  <a:cubicBezTo>
                    <a:pt x="393" y="24"/>
                    <a:pt x="393" y="24"/>
                    <a:pt x="393" y="24"/>
                  </a:cubicBezTo>
                  <a:cubicBezTo>
                    <a:pt x="389" y="24"/>
                    <a:pt x="389" y="24"/>
                    <a:pt x="389" y="24"/>
                  </a:cubicBezTo>
                  <a:cubicBezTo>
                    <a:pt x="380" y="27"/>
                    <a:pt x="380" y="27"/>
                    <a:pt x="380" y="27"/>
                  </a:cubicBezTo>
                  <a:cubicBezTo>
                    <a:pt x="380" y="33"/>
                    <a:pt x="380" y="33"/>
                    <a:pt x="380" y="33"/>
                  </a:cubicBezTo>
                  <a:cubicBezTo>
                    <a:pt x="362" y="34"/>
                    <a:pt x="362" y="34"/>
                    <a:pt x="362" y="34"/>
                  </a:cubicBezTo>
                  <a:cubicBezTo>
                    <a:pt x="362" y="34"/>
                    <a:pt x="354" y="32"/>
                    <a:pt x="354" y="31"/>
                  </a:cubicBezTo>
                  <a:cubicBezTo>
                    <a:pt x="354" y="30"/>
                    <a:pt x="351" y="28"/>
                    <a:pt x="350" y="28"/>
                  </a:cubicBezTo>
                  <a:cubicBezTo>
                    <a:pt x="349" y="28"/>
                    <a:pt x="338" y="31"/>
                    <a:pt x="338" y="31"/>
                  </a:cubicBezTo>
                  <a:cubicBezTo>
                    <a:pt x="338" y="34"/>
                    <a:pt x="338" y="34"/>
                    <a:pt x="338" y="34"/>
                  </a:cubicBezTo>
                  <a:cubicBezTo>
                    <a:pt x="325" y="34"/>
                    <a:pt x="325" y="34"/>
                    <a:pt x="325" y="34"/>
                  </a:cubicBezTo>
                  <a:cubicBezTo>
                    <a:pt x="325" y="34"/>
                    <a:pt x="315" y="35"/>
                    <a:pt x="315" y="35"/>
                  </a:cubicBezTo>
                  <a:cubicBezTo>
                    <a:pt x="315" y="34"/>
                    <a:pt x="310" y="34"/>
                    <a:pt x="310" y="34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2" y="27"/>
                    <a:pt x="312" y="27"/>
                    <a:pt x="312" y="27"/>
                  </a:cubicBezTo>
                  <a:cubicBezTo>
                    <a:pt x="302" y="26"/>
                    <a:pt x="302" y="26"/>
                    <a:pt x="302" y="26"/>
                  </a:cubicBezTo>
                  <a:cubicBezTo>
                    <a:pt x="294" y="23"/>
                    <a:pt x="294" y="23"/>
                    <a:pt x="294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5" y="19"/>
                    <a:pt x="275" y="19"/>
                    <a:pt x="275" y="19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50" y="25"/>
                    <a:pt x="249" y="26"/>
                  </a:cubicBezTo>
                  <a:cubicBezTo>
                    <a:pt x="248" y="26"/>
                    <a:pt x="243" y="24"/>
                    <a:pt x="243" y="24"/>
                  </a:cubicBezTo>
                  <a:cubicBezTo>
                    <a:pt x="237" y="27"/>
                    <a:pt x="237" y="27"/>
                    <a:pt x="237" y="27"/>
                  </a:cubicBezTo>
                  <a:cubicBezTo>
                    <a:pt x="226" y="27"/>
                    <a:pt x="226" y="27"/>
                    <a:pt x="226" y="27"/>
                  </a:cubicBezTo>
                  <a:cubicBezTo>
                    <a:pt x="221" y="24"/>
                    <a:pt x="221" y="24"/>
                    <a:pt x="221" y="24"/>
                  </a:cubicBezTo>
                  <a:cubicBezTo>
                    <a:pt x="212" y="22"/>
                    <a:pt x="212" y="22"/>
                    <a:pt x="212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2" y="19"/>
                    <a:pt x="171" y="18"/>
                    <a:pt x="172" y="18"/>
                  </a:cubicBezTo>
                  <a:cubicBezTo>
                    <a:pt x="173" y="17"/>
                    <a:pt x="166" y="16"/>
                    <a:pt x="166" y="16"/>
                  </a:cubicBezTo>
                  <a:cubicBezTo>
                    <a:pt x="166" y="16"/>
                    <a:pt x="166" y="15"/>
                    <a:pt x="167" y="14"/>
                  </a:cubicBezTo>
                  <a:cubicBezTo>
                    <a:pt x="164" y="15"/>
                    <a:pt x="145" y="18"/>
                    <a:pt x="145" y="1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4"/>
                    <a:pt x="105" y="35"/>
                  </a:cubicBezTo>
                  <a:cubicBezTo>
                    <a:pt x="105" y="36"/>
                    <a:pt x="106" y="40"/>
                    <a:pt x="106" y="40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91" y="50"/>
                    <a:pt x="91" y="51"/>
                  </a:cubicBezTo>
                  <a:cubicBezTo>
                    <a:pt x="91" y="51"/>
                    <a:pt x="90" y="57"/>
                    <a:pt x="90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2" y="56"/>
                    <a:pt x="78" y="57"/>
                    <a:pt x="78" y="57"/>
                  </a:cubicBezTo>
                  <a:cubicBezTo>
                    <a:pt x="78" y="57"/>
                    <a:pt x="73" y="61"/>
                    <a:pt x="73" y="60"/>
                  </a:cubicBezTo>
                  <a:cubicBezTo>
                    <a:pt x="72" y="59"/>
                    <a:pt x="63" y="62"/>
                    <a:pt x="63" y="6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62" y="84"/>
                    <a:pt x="63" y="85"/>
                  </a:cubicBezTo>
                  <a:cubicBezTo>
                    <a:pt x="63" y="86"/>
                    <a:pt x="66" y="85"/>
                    <a:pt x="66" y="86"/>
                  </a:cubicBezTo>
                  <a:cubicBezTo>
                    <a:pt x="66" y="86"/>
                    <a:pt x="9" y="108"/>
                    <a:pt x="9" y="108"/>
                  </a:cubicBezTo>
                  <a:cubicBezTo>
                    <a:pt x="8" y="107"/>
                    <a:pt x="0" y="111"/>
                    <a:pt x="0" y="111"/>
                  </a:cubicBezTo>
                  <a:cubicBezTo>
                    <a:pt x="0" y="111"/>
                    <a:pt x="11" y="110"/>
                    <a:pt x="11" y="110"/>
                  </a:cubicBezTo>
                  <a:cubicBezTo>
                    <a:pt x="12" y="110"/>
                    <a:pt x="28" y="106"/>
                    <a:pt x="28" y="106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53" y="99"/>
                    <a:pt x="53" y="98"/>
                  </a:cubicBezTo>
                  <a:cubicBezTo>
                    <a:pt x="53" y="97"/>
                    <a:pt x="64" y="91"/>
                    <a:pt x="65" y="91"/>
                  </a:cubicBezTo>
                  <a:cubicBezTo>
                    <a:pt x="66" y="91"/>
                    <a:pt x="70" y="90"/>
                    <a:pt x="70" y="91"/>
                  </a:cubicBezTo>
                  <a:cubicBezTo>
                    <a:pt x="70" y="92"/>
                    <a:pt x="86" y="86"/>
                    <a:pt x="86" y="86"/>
                  </a:cubicBezTo>
                  <a:cubicBezTo>
                    <a:pt x="86" y="86"/>
                    <a:pt x="92" y="82"/>
                    <a:pt x="92" y="82"/>
                  </a:cubicBezTo>
                  <a:cubicBezTo>
                    <a:pt x="91" y="81"/>
                    <a:pt x="88" y="79"/>
                    <a:pt x="89" y="79"/>
                  </a:cubicBezTo>
                  <a:cubicBezTo>
                    <a:pt x="90" y="78"/>
                    <a:pt x="98" y="77"/>
                    <a:pt x="98" y="77"/>
                  </a:cubicBezTo>
                  <a:cubicBezTo>
                    <a:pt x="98" y="77"/>
                    <a:pt x="111" y="72"/>
                    <a:pt x="111" y="73"/>
                  </a:cubicBezTo>
                  <a:cubicBezTo>
                    <a:pt x="111" y="73"/>
                    <a:pt x="98" y="82"/>
                    <a:pt x="98" y="82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75"/>
                    <a:pt x="130" y="73"/>
                    <a:pt x="129" y="73"/>
                  </a:cubicBezTo>
                  <a:cubicBezTo>
                    <a:pt x="129" y="74"/>
                    <a:pt x="137" y="76"/>
                    <a:pt x="137" y="77"/>
                  </a:cubicBezTo>
                  <a:cubicBezTo>
                    <a:pt x="137" y="78"/>
                    <a:pt x="153" y="80"/>
                    <a:pt x="153" y="80"/>
                  </a:cubicBezTo>
                  <a:cubicBezTo>
                    <a:pt x="157" y="87"/>
                    <a:pt x="157" y="87"/>
                    <a:pt x="157" y="87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65" y="107"/>
                    <a:pt x="165" y="107"/>
                    <a:pt x="165" y="107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32"/>
                    <a:pt x="163" y="133"/>
                  </a:cubicBezTo>
                  <a:cubicBezTo>
                    <a:pt x="163" y="133"/>
                    <a:pt x="157" y="131"/>
                    <a:pt x="157" y="131"/>
                  </a:cubicBezTo>
                  <a:cubicBezTo>
                    <a:pt x="157" y="131"/>
                    <a:pt x="156" y="137"/>
                    <a:pt x="156" y="138"/>
                  </a:cubicBezTo>
                  <a:cubicBezTo>
                    <a:pt x="157" y="138"/>
                    <a:pt x="165" y="146"/>
                    <a:pt x="165" y="146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56" y="164"/>
                    <a:pt x="156" y="164"/>
                    <a:pt x="156" y="164"/>
                  </a:cubicBezTo>
                  <a:cubicBezTo>
                    <a:pt x="142" y="181"/>
                    <a:pt x="142" y="181"/>
                    <a:pt x="142" y="181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3" y="197"/>
                    <a:pt x="133" y="197"/>
                    <a:pt x="133" y="197"/>
                  </a:cubicBezTo>
                  <a:cubicBezTo>
                    <a:pt x="134" y="203"/>
                    <a:pt x="134" y="203"/>
                    <a:pt x="134" y="203"/>
                  </a:cubicBezTo>
                  <a:cubicBezTo>
                    <a:pt x="134" y="203"/>
                    <a:pt x="132" y="206"/>
                    <a:pt x="133" y="207"/>
                  </a:cubicBezTo>
                  <a:cubicBezTo>
                    <a:pt x="133" y="207"/>
                    <a:pt x="136" y="233"/>
                    <a:pt x="136" y="233"/>
                  </a:cubicBezTo>
                  <a:cubicBezTo>
                    <a:pt x="146" y="240"/>
                    <a:pt x="146" y="240"/>
                    <a:pt x="146" y="240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50" y="264"/>
                    <a:pt x="150" y="264"/>
                    <a:pt x="150" y="264"/>
                  </a:cubicBezTo>
                  <a:cubicBezTo>
                    <a:pt x="155" y="273"/>
                    <a:pt x="155" y="273"/>
                    <a:pt x="155" y="273"/>
                  </a:cubicBezTo>
                  <a:cubicBezTo>
                    <a:pt x="150" y="276"/>
                    <a:pt x="150" y="276"/>
                    <a:pt x="150" y="276"/>
                  </a:cubicBezTo>
                  <a:cubicBezTo>
                    <a:pt x="155" y="284"/>
                    <a:pt x="155" y="284"/>
                    <a:pt x="155" y="284"/>
                  </a:cubicBezTo>
                  <a:cubicBezTo>
                    <a:pt x="157" y="284"/>
                    <a:pt x="157" y="284"/>
                    <a:pt x="157" y="284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60" y="296"/>
                    <a:pt x="160" y="296"/>
                    <a:pt x="160" y="296"/>
                  </a:cubicBezTo>
                  <a:cubicBezTo>
                    <a:pt x="165" y="299"/>
                    <a:pt x="165" y="299"/>
                    <a:pt x="165" y="299"/>
                  </a:cubicBezTo>
                  <a:cubicBezTo>
                    <a:pt x="169" y="306"/>
                    <a:pt x="169" y="306"/>
                    <a:pt x="169" y="306"/>
                  </a:cubicBezTo>
                  <a:cubicBezTo>
                    <a:pt x="170" y="309"/>
                    <a:pt x="170" y="309"/>
                    <a:pt x="170" y="309"/>
                  </a:cubicBezTo>
                  <a:cubicBezTo>
                    <a:pt x="174" y="305"/>
                    <a:pt x="174" y="305"/>
                    <a:pt x="174" y="305"/>
                  </a:cubicBezTo>
                  <a:cubicBezTo>
                    <a:pt x="170" y="297"/>
                    <a:pt x="170" y="297"/>
                    <a:pt x="170" y="297"/>
                  </a:cubicBezTo>
                  <a:cubicBezTo>
                    <a:pt x="170" y="297"/>
                    <a:pt x="167" y="291"/>
                    <a:pt x="167" y="289"/>
                  </a:cubicBezTo>
                  <a:cubicBezTo>
                    <a:pt x="167" y="288"/>
                    <a:pt x="163" y="277"/>
                    <a:pt x="163" y="277"/>
                  </a:cubicBezTo>
                  <a:cubicBezTo>
                    <a:pt x="163" y="277"/>
                    <a:pt x="159" y="269"/>
                    <a:pt x="160" y="268"/>
                  </a:cubicBezTo>
                  <a:cubicBezTo>
                    <a:pt x="160" y="268"/>
                    <a:pt x="157" y="263"/>
                    <a:pt x="157" y="263"/>
                  </a:cubicBezTo>
                  <a:cubicBezTo>
                    <a:pt x="159" y="253"/>
                    <a:pt x="159" y="253"/>
                    <a:pt x="159" y="253"/>
                  </a:cubicBezTo>
                  <a:cubicBezTo>
                    <a:pt x="166" y="254"/>
                    <a:pt x="166" y="254"/>
                    <a:pt x="166" y="254"/>
                  </a:cubicBezTo>
                  <a:cubicBezTo>
                    <a:pt x="166" y="254"/>
                    <a:pt x="167" y="263"/>
                    <a:pt x="167" y="264"/>
                  </a:cubicBezTo>
                  <a:cubicBezTo>
                    <a:pt x="167" y="265"/>
                    <a:pt x="168" y="271"/>
                    <a:pt x="168" y="271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6" y="290"/>
                    <a:pt x="176" y="290"/>
                    <a:pt x="176" y="290"/>
                  </a:cubicBezTo>
                  <a:cubicBezTo>
                    <a:pt x="194" y="311"/>
                    <a:pt x="194" y="311"/>
                    <a:pt x="194" y="311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2" y="329"/>
                    <a:pt x="192" y="329"/>
                    <a:pt x="192" y="329"/>
                  </a:cubicBezTo>
                  <a:cubicBezTo>
                    <a:pt x="207" y="340"/>
                    <a:pt x="207" y="340"/>
                    <a:pt x="207" y="340"/>
                  </a:cubicBezTo>
                  <a:cubicBezTo>
                    <a:pt x="209" y="339"/>
                    <a:pt x="209" y="339"/>
                    <a:pt x="209" y="339"/>
                  </a:cubicBezTo>
                  <a:cubicBezTo>
                    <a:pt x="213" y="344"/>
                    <a:pt x="213" y="344"/>
                    <a:pt x="213" y="344"/>
                  </a:cubicBezTo>
                  <a:cubicBezTo>
                    <a:pt x="229" y="352"/>
                    <a:pt x="229" y="352"/>
                    <a:pt x="229" y="352"/>
                  </a:cubicBezTo>
                  <a:cubicBezTo>
                    <a:pt x="237" y="354"/>
                    <a:pt x="237" y="354"/>
                    <a:pt x="237" y="354"/>
                  </a:cubicBezTo>
                  <a:cubicBezTo>
                    <a:pt x="246" y="351"/>
                    <a:pt x="246" y="351"/>
                    <a:pt x="246" y="351"/>
                  </a:cubicBezTo>
                  <a:cubicBezTo>
                    <a:pt x="252" y="354"/>
                    <a:pt x="252" y="354"/>
                    <a:pt x="252" y="354"/>
                  </a:cubicBezTo>
                  <a:cubicBezTo>
                    <a:pt x="261" y="364"/>
                    <a:pt x="261" y="364"/>
                    <a:pt x="261" y="364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80" y="370"/>
                    <a:pt x="280" y="370"/>
                    <a:pt x="280" y="370"/>
                  </a:cubicBezTo>
                  <a:cubicBezTo>
                    <a:pt x="285" y="370"/>
                    <a:pt x="285" y="370"/>
                    <a:pt x="285" y="370"/>
                  </a:cubicBezTo>
                  <a:cubicBezTo>
                    <a:pt x="286" y="375"/>
                    <a:pt x="286" y="375"/>
                    <a:pt x="286" y="375"/>
                  </a:cubicBezTo>
                  <a:cubicBezTo>
                    <a:pt x="286" y="375"/>
                    <a:pt x="290" y="381"/>
                    <a:pt x="291" y="382"/>
                  </a:cubicBezTo>
                  <a:cubicBezTo>
                    <a:pt x="292" y="382"/>
                    <a:pt x="292" y="388"/>
                    <a:pt x="292" y="388"/>
                  </a:cubicBezTo>
                  <a:cubicBezTo>
                    <a:pt x="296" y="391"/>
                    <a:pt x="296" y="391"/>
                    <a:pt x="296" y="391"/>
                  </a:cubicBezTo>
                  <a:cubicBezTo>
                    <a:pt x="300" y="396"/>
                    <a:pt x="300" y="396"/>
                    <a:pt x="300" y="396"/>
                  </a:cubicBezTo>
                  <a:cubicBezTo>
                    <a:pt x="303" y="399"/>
                    <a:pt x="303" y="399"/>
                    <a:pt x="303" y="399"/>
                  </a:cubicBezTo>
                  <a:cubicBezTo>
                    <a:pt x="307" y="402"/>
                    <a:pt x="307" y="402"/>
                    <a:pt x="307" y="402"/>
                  </a:cubicBezTo>
                  <a:cubicBezTo>
                    <a:pt x="309" y="401"/>
                    <a:pt x="309" y="401"/>
                    <a:pt x="309" y="401"/>
                  </a:cubicBezTo>
                  <a:cubicBezTo>
                    <a:pt x="313" y="402"/>
                    <a:pt x="313" y="402"/>
                    <a:pt x="313" y="402"/>
                  </a:cubicBezTo>
                  <a:cubicBezTo>
                    <a:pt x="319" y="408"/>
                    <a:pt x="319" y="408"/>
                    <a:pt x="319" y="408"/>
                  </a:cubicBezTo>
                  <a:cubicBezTo>
                    <a:pt x="324" y="405"/>
                    <a:pt x="324" y="405"/>
                    <a:pt x="324" y="405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26" y="397"/>
                    <a:pt x="326" y="397"/>
                    <a:pt x="326" y="397"/>
                  </a:cubicBezTo>
                  <a:cubicBezTo>
                    <a:pt x="330" y="397"/>
                    <a:pt x="330" y="397"/>
                    <a:pt x="330" y="397"/>
                  </a:cubicBezTo>
                  <a:cubicBezTo>
                    <a:pt x="333" y="400"/>
                    <a:pt x="333" y="400"/>
                    <a:pt x="333" y="400"/>
                  </a:cubicBezTo>
                  <a:cubicBezTo>
                    <a:pt x="333" y="403"/>
                    <a:pt x="333" y="403"/>
                    <a:pt x="333" y="403"/>
                  </a:cubicBezTo>
                  <a:cubicBezTo>
                    <a:pt x="337" y="410"/>
                    <a:pt x="337" y="410"/>
                    <a:pt x="337" y="410"/>
                  </a:cubicBezTo>
                  <a:cubicBezTo>
                    <a:pt x="337" y="430"/>
                    <a:pt x="337" y="430"/>
                    <a:pt x="337" y="430"/>
                  </a:cubicBezTo>
                  <a:cubicBezTo>
                    <a:pt x="334" y="436"/>
                    <a:pt x="334" y="436"/>
                    <a:pt x="334" y="436"/>
                  </a:cubicBezTo>
                  <a:cubicBezTo>
                    <a:pt x="328" y="439"/>
                    <a:pt x="328" y="439"/>
                    <a:pt x="328" y="439"/>
                  </a:cubicBezTo>
                  <a:cubicBezTo>
                    <a:pt x="328" y="445"/>
                    <a:pt x="328" y="445"/>
                    <a:pt x="328" y="445"/>
                  </a:cubicBezTo>
                  <a:cubicBezTo>
                    <a:pt x="323" y="447"/>
                    <a:pt x="323" y="447"/>
                    <a:pt x="323" y="447"/>
                  </a:cubicBezTo>
                  <a:cubicBezTo>
                    <a:pt x="320" y="455"/>
                    <a:pt x="320" y="455"/>
                    <a:pt x="320" y="455"/>
                  </a:cubicBezTo>
                  <a:cubicBezTo>
                    <a:pt x="317" y="462"/>
                    <a:pt x="317" y="462"/>
                    <a:pt x="317" y="462"/>
                  </a:cubicBezTo>
                  <a:cubicBezTo>
                    <a:pt x="318" y="467"/>
                    <a:pt x="318" y="467"/>
                    <a:pt x="318" y="467"/>
                  </a:cubicBezTo>
                  <a:cubicBezTo>
                    <a:pt x="323" y="472"/>
                    <a:pt x="323" y="472"/>
                    <a:pt x="323" y="472"/>
                  </a:cubicBezTo>
                  <a:cubicBezTo>
                    <a:pt x="318" y="476"/>
                    <a:pt x="318" y="476"/>
                    <a:pt x="318" y="476"/>
                  </a:cubicBezTo>
                  <a:cubicBezTo>
                    <a:pt x="315" y="481"/>
                    <a:pt x="315" y="481"/>
                    <a:pt x="315" y="481"/>
                  </a:cubicBezTo>
                  <a:cubicBezTo>
                    <a:pt x="318" y="490"/>
                    <a:pt x="318" y="490"/>
                    <a:pt x="318" y="490"/>
                  </a:cubicBezTo>
                  <a:cubicBezTo>
                    <a:pt x="318" y="490"/>
                    <a:pt x="319" y="494"/>
                    <a:pt x="319" y="494"/>
                  </a:cubicBezTo>
                  <a:cubicBezTo>
                    <a:pt x="319" y="493"/>
                    <a:pt x="324" y="497"/>
                    <a:pt x="324" y="497"/>
                  </a:cubicBezTo>
                  <a:cubicBezTo>
                    <a:pt x="332" y="514"/>
                    <a:pt x="332" y="514"/>
                    <a:pt x="332" y="514"/>
                  </a:cubicBezTo>
                  <a:cubicBezTo>
                    <a:pt x="340" y="525"/>
                    <a:pt x="340" y="525"/>
                    <a:pt x="340" y="525"/>
                  </a:cubicBezTo>
                  <a:cubicBezTo>
                    <a:pt x="340" y="525"/>
                    <a:pt x="352" y="549"/>
                    <a:pt x="353" y="549"/>
                  </a:cubicBezTo>
                  <a:cubicBezTo>
                    <a:pt x="356" y="552"/>
                    <a:pt x="382" y="571"/>
                    <a:pt x="382" y="571"/>
                  </a:cubicBezTo>
                  <a:cubicBezTo>
                    <a:pt x="387" y="594"/>
                    <a:pt x="387" y="594"/>
                    <a:pt x="387" y="594"/>
                  </a:cubicBezTo>
                  <a:cubicBezTo>
                    <a:pt x="388" y="643"/>
                    <a:pt x="388" y="643"/>
                    <a:pt x="388" y="643"/>
                  </a:cubicBezTo>
                  <a:cubicBezTo>
                    <a:pt x="392" y="657"/>
                    <a:pt x="392" y="657"/>
                    <a:pt x="392" y="657"/>
                  </a:cubicBezTo>
                  <a:cubicBezTo>
                    <a:pt x="390" y="685"/>
                    <a:pt x="390" y="685"/>
                    <a:pt x="390" y="685"/>
                  </a:cubicBezTo>
                  <a:cubicBezTo>
                    <a:pt x="389" y="691"/>
                    <a:pt x="389" y="691"/>
                    <a:pt x="389" y="691"/>
                  </a:cubicBezTo>
                  <a:cubicBezTo>
                    <a:pt x="389" y="691"/>
                    <a:pt x="394" y="700"/>
                    <a:pt x="394" y="701"/>
                  </a:cubicBezTo>
                  <a:cubicBezTo>
                    <a:pt x="394" y="703"/>
                    <a:pt x="395" y="714"/>
                    <a:pt x="395" y="714"/>
                  </a:cubicBezTo>
                  <a:cubicBezTo>
                    <a:pt x="398" y="726"/>
                    <a:pt x="398" y="726"/>
                    <a:pt x="398" y="726"/>
                  </a:cubicBezTo>
                  <a:cubicBezTo>
                    <a:pt x="402" y="726"/>
                    <a:pt x="402" y="726"/>
                    <a:pt x="402" y="726"/>
                  </a:cubicBezTo>
                  <a:cubicBezTo>
                    <a:pt x="400" y="719"/>
                    <a:pt x="400" y="719"/>
                    <a:pt x="400" y="719"/>
                  </a:cubicBezTo>
                  <a:cubicBezTo>
                    <a:pt x="403" y="719"/>
                    <a:pt x="403" y="719"/>
                    <a:pt x="403" y="719"/>
                  </a:cubicBezTo>
                  <a:cubicBezTo>
                    <a:pt x="405" y="730"/>
                    <a:pt x="405" y="730"/>
                    <a:pt x="405" y="730"/>
                  </a:cubicBezTo>
                  <a:cubicBezTo>
                    <a:pt x="406" y="735"/>
                    <a:pt x="406" y="735"/>
                    <a:pt x="406" y="735"/>
                  </a:cubicBezTo>
                  <a:cubicBezTo>
                    <a:pt x="403" y="732"/>
                    <a:pt x="403" y="732"/>
                    <a:pt x="403" y="732"/>
                  </a:cubicBezTo>
                  <a:cubicBezTo>
                    <a:pt x="401" y="735"/>
                    <a:pt x="401" y="735"/>
                    <a:pt x="401" y="735"/>
                  </a:cubicBezTo>
                  <a:cubicBezTo>
                    <a:pt x="399" y="736"/>
                    <a:pt x="399" y="736"/>
                    <a:pt x="399" y="736"/>
                  </a:cubicBezTo>
                  <a:cubicBezTo>
                    <a:pt x="402" y="739"/>
                    <a:pt x="402" y="739"/>
                    <a:pt x="402" y="739"/>
                  </a:cubicBezTo>
                  <a:cubicBezTo>
                    <a:pt x="401" y="744"/>
                    <a:pt x="401" y="744"/>
                    <a:pt x="401" y="744"/>
                  </a:cubicBezTo>
                  <a:cubicBezTo>
                    <a:pt x="400" y="750"/>
                    <a:pt x="400" y="750"/>
                    <a:pt x="400" y="750"/>
                  </a:cubicBezTo>
                  <a:cubicBezTo>
                    <a:pt x="405" y="750"/>
                    <a:pt x="405" y="750"/>
                    <a:pt x="405" y="750"/>
                  </a:cubicBezTo>
                  <a:cubicBezTo>
                    <a:pt x="408" y="753"/>
                    <a:pt x="408" y="753"/>
                    <a:pt x="408" y="753"/>
                  </a:cubicBezTo>
                  <a:cubicBezTo>
                    <a:pt x="405" y="758"/>
                    <a:pt x="405" y="758"/>
                    <a:pt x="405" y="758"/>
                  </a:cubicBezTo>
                  <a:cubicBezTo>
                    <a:pt x="405" y="758"/>
                    <a:pt x="424" y="793"/>
                    <a:pt x="441" y="797"/>
                  </a:cubicBezTo>
                  <a:cubicBezTo>
                    <a:pt x="458" y="801"/>
                    <a:pt x="462" y="802"/>
                    <a:pt x="462" y="802"/>
                  </a:cubicBezTo>
                  <a:cubicBezTo>
                    <a:pt x="469" y="799"/>
                    <a:pt x="469" y="799"/>
                    <a:pt x="469" y="799"/>
                  </a:cubicBezTo>
                  <a:cubicBezTo>
                    <a:pt x="472" y="796"/>
                    <a:pt x="472" y="796"/>
                    <a:pt x="472" y="796"/>
                  </a:cubicBezTo>
                  <a:cubicBezTo>
                    <a:pt x="457" y="791"/>
                    <a:pt x="457" y="791"/>
                    <a:pt x="457" y="791"/>
                  </a:cubicBezTo>
                  <a:cubicBezTo>
                    <a:pt x="446" y="779"/>
                    <a:pt x="446" y="779"/>
                    <a:pt x="446" y="779"/>
                  </a:cubicBezTo>
                  <a:cubicBezTo>
                    <a:pt x="444" y="772"/>
                    <a:pt x="444" y="772"/>
                    <a:pt x="444" y="772"/>
                  </a:cubicBezTo>
                  <a:cubicBezTo>
                    <a:pt x="447" y="770"/>
                    <a:pt x="447" y="770"/>
                    <a:pt x="447" y="770"/>
                  </a:cubicBezTo>
                  <a:cubicBezTo>
                    <a:pt x="446" y="765"/>
                    <a:pt x="446" y="765"/>
                    <a:pt x="446" y="765"/>
                  </a:cubicBezTo>
                  <a:cubicBezTo>
                    <a:pt x="446" y="765"/>
                    <a:pt x="446" y="761"/>
                    <a:pt x="448" y="760"/>
                  </a:cubicBezTo>
                  <a:cubicBezTo>
                    <a:pt x="449" y="759"/>
                    <a:pt x="452" y="755"/>
                    <a:pt x="452" y="755"/>
                  </a:cubicBezTo>
                  <a:cubicBezTo>
                    <a:pt x="448" y="753"/>
                    <a:pt x="448" y="753"/>
                    <a:pt x="448" y="753"/>
                  </a:cubicBezTo>
                  <a:cubicBezTo>
                    <a:pt x="441" y="746"/>
                    <a:pt x="441" y="746"/>
                    <a:pt x="441" y="746"/>
                  </a:cubicBezTo>
                  <a:cubicBezTo>
                    <a:pt x="442" y="739"/>
                    <a:pt x="442" y="739"/>
                    <a:pt x="442" y="739"/>
                  </a:cubicBezTo>
                  <a:cubicBezTo>
                    <a:pt x="446" y="737"/>
                    <a:pt x="446" y="737"/>
                    <a:pt x="446" y="737"/>
                  </a:cubicBezTo>
                  <a:cubicBezTo>
                    <a:pt x="446" y="737"/>
                    <a:pt x="446" y="733"/>
                    <a:pt x="445" y="732"/>
                  </a:cubicBezTo>
                  <a:cubicBezTo>
                    <a:pt x="445" y="731"/>
                    <a:pt x="446" y="726"/>
                    <a:pt x="447" y="726"/>
                  </a:cubicBezTo>
                  <a:cubicBezTo>
                    <a:pt x="448" y="725"/>
                    <a:pt x="451" y="721"/>
                    <a:pt x="451" y="721"/>
                  </a:cubicBezTo>
                  <a:cubicBezTo>
                    <a:pt x="446" y="721"/>
                    <a:pt x="446" y="721"/>
                    <a:pt x="446" y="721"/>
                  </a:cubicBezTo>
                  <a:cubicBezTo>
                    <a:pt x="444" y="721"/>
                    <a:pt x="444" y="721"/>
                    <a:pt x="444" y="721"/>
                  </a:cubicBezTo>
                  <a:cubicBezTo>
                    <a:pt x="441" y="715"/>
                    <a:pt x="441" y="715"/>
                    <a:pt x="441" y="715"/>
                  </a:cubicBezTo>
                  <a:cubicBezTo>
                    <a:pt x="441" y="712"/>
                    <a:pt x="441" y="712"/>
                    <a:pt x="441" y="712"/>
                  </a:cubicBezTo>
                  <a:cubicBezTo>
                    <a:pt x="446" y="713"/>
                    <a:pt x="446" y="713"/>
                    <a:pt x="446" y="713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4" y="708"/>
                    <a:pt x="454" y="708"/>
                    <a:pt x="454" y="708"/>
                  </a:cubicBezTo>
                  <a:cubicBezTo>
                    <a:pt x="454" y="708"/>
                    <a:pt x="453" y="706"/>
                    <a:pt x="453" y="705"/>
                  </a:cubicBezTo>
                  <a:cubicBezTo>
                    <a:pt x="453" y="704"/>
                    <a:pt x="453" y="700"/>
                    <a:pt x="454" y="699"/>
                  </a:cubicBezTo>
                  <a:cubicBezTo>
                    <a:pt x="455" y="699"/>
                    <a:pt x="461" y="700"/>
                    <a:pt x="461" y="700"/>
                  </a:cubicBezTo>
                  <a:cubicBezTo>
                    <a:pt x="472" y="697"/>
                    <a:pt x="472" y="697"/>
                    <a:pt x="472" y="697"/>
                  </a:cubicBezTo>
                  <a:cubicBezTo>
                    <a:pt x="472" y="697"/>
                    <a:pt x="476" y="689"/>
                    <a:pt x="476" y="688"/>
                  </a:cubicBezTo>
                  <a:cubicBezTo>
                    <a:pt x="475" y="687"/>
                    <a:pt x="475" y="683"/>
                    <a:pt x="475" y="683"/>
                  </a:cubicBezTo>
                  <a:cubicBezTo>
                    <a:pt x="475" y="683"/>
                    <a:pt x="475" y="680"/>
                    <a:pt x="473" y="679"/>
                  </a:cubicBezTo>
                  <a:cubicBezTo>
                    <a:pt x="470" y="679"/>
                    <a:pt x="470" y="678"/>
                    <a:pt x="470" y="676"/>
                  </a:cubicBezTo>
                  <a:cubicBezTo>
                    <a:pt x="469" y="673"/>
                    <a:pt x="467" y="670"/>
                    <a:pt x="467" y="670"/>
                  </a:cubicBezTo>
                  <a:cubicBezTo>
                    <a:pt x="464" y="671"/>
                    <a:pt x="464" y="671"/>
                    <a:pt x="464" y="671"/>
                  </a:cubicBezTo>
                  <a:cubicBezTo>
                    <a:pt x="467" y="668"/>
                    <a:pt x="467" y="668"/>
                    <a:pt x="467" y="668"/>
                  </a:cubicBezTo>
                  <a:cubicBezTo>
                    <a:pt x="473" y="673"/>
                    <a:pt x="473" y="673"/>
                    <a:pt x="473" y="673"/>
                  </a:cubicBezTo>
                  <a:cubicBezTo>
                    <a:pt x="483" y="674"/>
                    <a:pt x="483" y="674"/>
                    <a:pt x="483" y="674"/>
                  </a:cubicBezTo>
                  <a:cubicBezTo>
                    <a:pt x="490" y="667"/>
                    <a:pt x="490" y="667"/>
                    <a:pt x="490" y="667"/>
                  </a:cubicBezTo>
                  <a:cubicBezTo>
                    <a:pt x="495" y="655"/>
                    <a:pt x="495" y="655"/>
                    <a:pt x="495" y="655"/>
                  </a:cubicBezTo>
                  <a:cubicBezTo>
                    <a:pt x="497" y="645"/>
                    <a:pt x="497" y="645"/>
                    <a:pt x="497" y="645"/>
                  </a:cubicBezTo>
                  <a:cubicBezTo>
                    <a:pt x="502" y="645"/>
                    <a:pt x="502" y="645"/>
                    <a:pt x="502" y="645"/>
                  </a:cubicBezTo>
                  <a:cubicBezTo>
                    <a:pt x="507" y="636"/>
                    <a:pt x="507" y="636"/>
                    <a:pt x="507" y="636"/>
                  </a:cubicBezTo>
                  <a:cubicBezTo>
                    <a:pt x="509" y="627"/>
                    <a:pt x="509" y="627"/>
                    <a:pt x="509" y="627"/>
                  </a:cubicBezTo>
                  <a:cubicBezTo>
                    <a:pt x="508" y="617"/>
                    <a:pt x="508" y="617"/>
                    <a:pt x="508" y="617"/>
                  </a:cubicBezTo>
                  <a:cubicBezTo>
                    <a:pt x="510" y="613"/>
                    <a:pt x="510" y="613"/>
                    <a:pt x="510" y="613"/>
                  </a:cubicBezTo>
                  <a:cubicBezTo>
                    <a:pt x="526" y="602"/>
                    <a:pt x="526" y="602"/>
                    <a:pt x="526" y="602"/>
                  </a:cubicBezTo>
                  <a:cubicBezTo>
                    <a:pt x="539" y="598"/>
                    <a:pt x="539" y="598"/>
                    <a:pt x="539" y="598"/>
                  </a:cubicBezTo>
                  <a:cubicBezTo>
                    <a:pt x="543" y="595"/>
                    <a:pt x="543" y="595"/>
                    <a:pt x="543" y="595"/>
                  </a:cubicBezTo>
                  <a:cubicBezTo>
                    <a:pt x="543" y="595"/>
                    <a:pt x="549" y="586"/>
                    <a:pt x="549" y="585"/>
                  </a:cubicBezTo>
                  <a:cubicBezTo>
                    <a:pt x="549" y="584"/>
                    <a:pt x="552" y="572"/>
                    <a:pt x="552" y="572"/>
                  </a:cubicBezTo>
                  <a:cubicBezTo>
                    <a:pt x="552" y="572"/>
                    <a:pt x="555" y="557"/>
                    <a:pt x="554" y="556"/>
                  </a:cubicBezTo>
                  <a:cubicBezTo>
                    <a:pt x="554" y="555"/>
                    <a:pt x="555" y="542"/>
                    <a:pt x="554" y="542"/>
                  </a:cubicBezTo>
                  <a:cubicBezTo>
                    <a:pt x="554" y="542"/>
                    <a:pt x="555" y="538"/>
                    <a:pt x="555" y="538"/>
                  </a:cubicBezTo>
                  <a:cubicBezTo>
                    <a:pt x="567" y="521"/>
                    <a:pt x="567" y="521"/>
                    <a:pt x="567" y="521"/>
                  </a:cubicBezTo>
                  <a:cubicBezTo>
                    <a:pt x="573" y="508"/>
                    <a:pt x="573" y="508"/>
                    <a:pt x="573" y="508"/>
                  </a:cubicBezTo>
                  <a:cubicBezTo>
                    <a:pt x="573" y="508"/>
                    <a:pt x="577" y="501"/>
                    <a:pt x="576" y="500"/>
                  </a:cubicBezTo>
                  <a:cubicBezTo>
                    <a:pt x="576" y="499"/>
                    <a:pt x="572" y="488"/>
                    <a:pt x="572" y="48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23" name="Freeform 55">
              <a:extLst>
                <a:ext uri="{FF2B5EF4-FFF2-40B4-BE49-F238E27FC236}">
                  <a16:creationId xmlns:a16="http://schemas.microsoft.com/office/drawing/2014/main" id="{6E2B7823-8A14-480E-9A81-88C9A4025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546" y="1292089"/>
              <a:ext cx="544779" cy="297536"/>
            </a:xfrm>
            <a:custGeom>
              <a:avLst/>
              <a:gdLst/>
              <a:ahLst/>
              <a:cxnLst>
                <a:cxn ang="0">
                  <a:pos x="169" y="63"/>
                </a:cxn>
                <a:cxn ang="0">
                  <a:pos x="170" y="53"/>
                </a:cxn>
                <a:cxn ang="0">
                  <a:pos x="175" y="46"/>
                </a:cxn>
                <a:cxn ang="0">
                  <a:pos x="186" y="40"/>
                </a:cxn>
                <a:cxn ang="0">
                  <a:pos x="183" y="39"/>
                </a:cxn>
                <a:cxn ang="0">
                  <a:pos x="184" y="32"/>
                </a:cxn>
                <a:cxn ang="0">
                  <a:pos x="191" y="29"/>
                </a:cxn>
                <a:cxn ang="0">
                  <a:pos x="186" y="21"/>
                </a:cxn>
                <a:cxn ang="0">
                  <a:pos x="198" y="17"/>
                </a:cxn>
                <a:cxn ang="0">
                  <a:pos x="220" y="6"/>
                </a:cxn>
                <a:cxn ang="0">
                  <a:pos x="193" y="9"/>
                </a:cxn>
                <a:cxn ang="0">
                  <a:pos x="192" y="6"/>
                </a:cxn>
                <a:cxn ang="0">
                  <a:pos x="165" y="0"/>
                </a:cxn>
                <a:cxn ang="0">
                  <a:pos x="109" y="2"/>
                </a:cxn>
                <a:cxn ang="0">
                  <a:pos x="103" y="5"/>
                </a:cxn>
                <a:cxn ang="0">
                  <a:pos x="84" y="5"/>
                </a:cxn>
                <a:cxn ang="0">
                  <a:pos x="57" y="7"/>
                </a:cxn>
                <a:cxn ang="0">
                  <a:pos x="30" y="12"/>
                </a:cxn>
                <a:cxn ang="0">
                  <a:pos x="33" y="14"/>
                </a:cxn>
                <a:cxn ang="0">
                  <a:pos x="33" y="17"/>
                </a:cxn>
                <a:cxn ang="0">
                  <a:pos x="2" y="21"/>
                </a:cxn>
                <a:cxn ang="0">
                  <a:pos x="0" y="25"/>
                </a:cxn>
                <a:cxn ang="0">
                  <a:pos x="4" y="28"/>
                </a:cxn>
                <a:cxn ang="0">
                  <a:pos x="17" y="32"/>
                </a:cxn>
                <a:cxn ang="0">
                  <a:pos x="32" y="34"/>
                </a:cxn>
                <a:cxn ang="0">
                  <a:pos x="42" y="39"/>
                </a:cxn>
                <a:cxn ang="0">
                  <a:pos x="43" y="47"/>
                </a:cxn>
                <a:cxn ang="0">
                  <a:pos x="39" y="53"/>
                </a:cxn>
                <a:cxn ang="0">
                  <a:pos x="43" y="54"/>
                </a:cxn>
                <a:cxn ang="0">
                  <a:pos x="50" y="58"/>
                </a:cxn>
                <a:cxn ang="0">
                  <a:pos x="45" y="58"/>
                </a:cxn>
                <a:cxn ang="0">
                  <a:pos x="38" y="60"/>
                </a:cxn>
                <a:cxn ang="0">
                  <a:pos x="38" y="65"/>
                </a:cxn>
                <a:cxn ang="0">
                  <a:pos x="47" y="63"/>
                </a:cxn>
                <a:cxn ang="0">
                  <a:pos x="46" y="66"/>
                </a:cxn>
                <a:cxn ang="0">
                  <a:pos x="40" y="68"/>
                </a:cxn>
                <a:cxn ang="0">
                  <a:pos x="33" y="76"/>
                </a:cxn>
                <a:cxn ang="0">
                  <a:pos x="32" y="91"/>
                </a:cxn>
                <a:cxn ang="0">
                  <a:pos x="34" y="104"/>
                </a:cxn>
                <a:cxn ang="0">
                  <a:pos x="38" y="115"/>
                </a:cxn>
                <a:cxn ang="0">
                  <a:pos x="44" y="115"/>
                </a:cxn>
                <a:cxn ang="0">
                  <a:pos x="51" y="120"/>
                </a:cxn>
                <a:cxn ang="0">
                  <a:pos x="61" y="119"/>
                </a:cxn>
                <a:cxn ang="0">
                  <a:pos x="70" y="106"/>
                </a:cxn>
                <a:cxn ang="0">
                  <a:pos x="80" y="97"/>
                </a:cxn>
                <a:cxn ang="0">
                  <a:pos x="83" y="92"/>
                </a:cxn>
                <a:cxn ang="0">
                  <a:pos x="88" y="89"/>
                </a:cxn>
                <a:cxn ang="0">
                  <a:pos x="98" y="86"/>
                </a:cxn>
                <a:cxn ang="0">
                  <a:pos x="112" y="83"/>
                </a:cxn>
                <a:cxn ang="0">
                  <a:pos x="126" y="74"/>
                </a:cxn>
                <a:cxn ang="0">
                  <a:pos x="161" y="63"/>
                </a:cxn>
                <a:cxn ang="0">
                  <a:pos x="169" y="63"/>
                </a:cxn>
              </a:cxnLst>
              <a:rect l="0" t="0" r="r" b="b"/>
              <a:pathLst>
                <a:path w="220" h="120">
                  <a:moveTo>
                    <a:pt x="169" y="63"/>
                  </a:moveTo>
                  <a:cubicBezTo>
                    <a:pt x="169" y="63"/>
                    <a:pt x="171" y="54"/>
                    <a:pt x="170" y="53"/>
                  </a:cubicBezTo>
                  <a:cubicBezTo>
                    <a:pt x="168" y="52"/>
                    <a:pt x="175" y="46"/>
                    <a:pt x="175" y="46"/>
                  </a:cubicBezTo>
                  <a:cubicBezTo>
                    <a:pt x="175" y="46"/>
                    <a:pt x="186" y="41"/>
                    <a:pt x="186" y="40"/>
                  </a:cubicBezTo>
                  <a:cubicBezTo>
                    <a:pt x="187" y="39"/>
                    <a:pt x="183" y="39"/>
                    <a:pt x="183" y="39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91" y="29"/>
                    <a:pt x="187" y="24"/>
                    <a:pt x="186" y="21"/>
                  </a:cubicBezTo>
                  <a:cubicBezTo>
                    <a:pt x="185" y="18"/>
                    <a:pt x="198" y="17"/>
                    <a:pt x="198" y="17"/>
                  </a:cubicBezTo>
                  <a:cubicBezTo>
                    <a:pt x="220" y="6"/>
                    <a:pt x="220" y="6"/>
                    <a:pt x="220" y="6"/>
                  </a:cubicBezTo>
                  <a:cubicBezTo>
                    <a:pt x="193" y="9"/>
                    <a:pt x="193" y="9"/>
                    <a:pt x="193" y="9"/>
                  </a:cubicBezTo>
                  <a:cubicBezTo>
                    <a:pt x="192" y="6"/>
                    <a:pt x="192" y="6"/>
                    <a:pt x="192" y="6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32" y="11"/>
                    <a:pt x="30" y="12"/>
                  </a:cubicBezTo>
                  <a:cubicBezTo>
                    <a:pt x="29" y="13"/>
                    <a:pt x="33" y="14"/>
                    <a:pt x="33" y="14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3" y="28"/>
                    <a:pt x="4" y="28"/>
                  </a:cubicBezTo>
                  <a:cubicBezTo>
                    <a:pt x="4" y="29"/>
                    <a:pt x="17" y="32"/>
                    <a:pt x="17" y="32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41" y="38"/>
                    <a:pt x="42" y="39"/>
                  </a:cubicBezTo>
                  <a:cubicBezTo>
                    <a:pt x="44" y="40"/>
                    <a:pt x="43" y="45"/>
                    <a:pt x="43" y="47"/>
                  </a:cubicBezTo>
                  <a:cubicBezTo>
                    <a:pt x="42" y="50"/>
                    <a:pt x="41" y="50"/>
                    <a:pt x="39" y="53"/>
                  </a:cubicBezTo>
                  <a:cubicBezTo>
                    <a:pt x="37" y="56"/>
                    <a:pt x="43" y="54"/>
                    <a:pt x="43" y="54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48" y="58"/>
                    <a:pt x="45" y="58"/>
                  </a:cubicBezTo>
                  <a:cubicBezTo>
                    <a:pt x="42" y="59"/>
                    <a:pt x="38" y="60"/>
                    <a:pt x="38" y="60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3"/>
                    <a:pt x="124" y="75"/>
                    <a:pt x="126" y="74"/>
                  </a:cubicBezTo>
                  <a:cubicBezTo>
                    <a:pt x="127" y="73"/>
                    <a:pt x="161" y="63"/>
                    <a:pt x="161" y="63"/>
                  </a:cubicBezTo>
                  <a:lnTo>
                    <a:pt x="169" y="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24" name="Freeform 56">
              <a:extLst>
                <a:ext uri="{FF2B5EF4-FFF2-40B4-BE49-F238E27FC236}">
                  <a16:creationId xmlns:a16="http://schemas.microsoft.com/office/drawing/2014/main" id="{1C46FAE8-022E-438D-A103-0BA18F35B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9320" y="1497431"/>
              <a:ext cx="114194" cy="45050"/>
            </a:xfrm>
            <a:custGeom>
              <a:avLst/>
              <a:gdLst/>
              <a:ahLst/>
              <a:cxnLst>
                <a:cxn ang="0">
                  <a:pos x="30" y="15"/>
                </a:cxn>
                <a:cxn ang="0">
                  <a:pos x="43" y="11"/>
                </a:cxn>
                <a:cxn ang="0">
                  <a:pos x="46" y="6"/>
                </a:cxn>
                <a:cxn ang="0">
                  <a:pos x="41" y="1"/>
                </a:cxn>
                <a:cxn ang="0">
                  <a:pos x="16" y="4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6" y="8"/>
                </a:cxn>
                <a:cxn ang="0">
                  <a:pos x="10" y="7"/>
                </a:cxn>
                <a:cxn ang="0">
                  <a:pos x="10" y="11"/>
                </a:cxn>
                <a:cxn ang="0">
                  <a:pos x="17" y="17"/>
                </a:cxn>
                <a:cxn ang="0">
                  <a:pos x="30" y="15"/>
                </a:cxn>
              </a:cxnLst>
              <a:rect l="0" t="0" r="r" b="b"/>
              <a:pathLst>
                <a:path w="46" h="18">
                  <a:moveTo>
                    <a:pt x="30" y="15"/>
                  </a:moveTo>
                  <a:cubicBezTo>
                    <a:pt x="43" y="11"/>
                    <a:pt x="43" y="11"/>
                    <a:pt x="43" y="11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5" y="7"/>
                    <a:pt x="6" y="8"/>
                  </a:cubicBezTo>
                  <a:cubicBezTo>
                    <a:pt x="8" y="9"/>
                    <a:pt x="10" y="7"/>
                    <a:pt x="10" y="7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8" y="15"/>
                    <a:pt x="17" y="17"/>
                  </a:cubicBezTo>
                  <a:cubicBezTo>
                    <a:pt x="16" y="18"/>
                    <a:pt x="30" y="15"/>
                    <a:pt x="30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25" name="Freeform 57">
              <a:extLst>
                <a:ext uri="{FF2B5EF4-FFF2-40B4-BE49-F238E27FC236}">
                  <a16:creationId xmlns:a16="http://schemas.microsoft.com/office/drawing/2014/main" id="{111CC178-ED11-4FA2-8BD3-FCDF26A83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3991" y="1656676"/>
              <a:ext cx="61812" cy="57621"/>
            </a:xfrm>
            <a:custGeom>
              <a:avLst/>
              <a:gdLst/>
              <a:ahLst/>
              <a:cxnLst>
                <a:cxn ang="0">
                  <a:pos x="3" y="16"/>
                </a:cxn>
                <a:cxn ang="0">
                  <a:pos x="0" y="18"/>
                </a:cxn>
                <a:cxn ang="0">
                  <a:pos x="0" y="21"/>
                </a:cxn>
                <a:cxn ang="0">
                  <a:pos x="2" y="23"/>
                </a:cxn>
                <a:cxn ang="0">
                  <a:pos x="6" y="23"/>
                </a:cxn>
                <a:cxn ang="0">
                  <a:pos x="10" y="22"/>
                </a:cxn>
                <a:cxn ang="0">
                  <a:pos x="13" y="21"/>
                </a:cxn>
                <a:cxn ang="0">
                  <a:pos x="14" y="20"/>
                </a:cxn>
                <a:cxn ang="0">
                  <a:pos x="20" y="19"/>
                </a:cxn>
                <a:cxn ang="0">
                  <a:pos x="20" y="17"/>
                </a:cxn>
                <a:cxn ang="0">
                  <a:pos x="22" y="15"/>
                </a:cxn>
                <a:cxn ang="0">
                  <a:pos x="22" y="8"/>
                </a:cxn>
                <a:cxn ang="0">
                  <a:pos x="25" y="6"/>
                </a:cxn>
                <a:cxn ang="0">
                  <a:pos x="24" y="1"/>
                </a:cxn>
                <a:cxn ang="0">
                  <a:pos x="19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1" y="3"/>
                </a:cxn>
                <a:cxn ang="0">
                  <a:pos x="9" y="5"/>
                </a:cxn>
                <a:cxn ang="0">
                  <a:pos x="11" y="5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6" y="6"/>
                </a:cxn>
                <a:cxn ang="0">
                  <a:pos x="3" y="6"/>
                </a:cxn>
                <a:cxn ang="0">
                  <a:pos x="2" y="7"/>
                </a:cxn>
                <a:cxn ang="0">
                  <a:pos x="3" y="10"/>
                </a:cxn>
                <a:cxn ang="0">
                  <a:pos x="2" y="11"/>
                </a:cxn>
                <a:cxn ang="0">
                  <a:pos x="4" y="13"/>
                </a:cxn>
                <a:cxn ang="0">
                  <a:pos x="6" y="13"/>
                </a:cxn>
                <a:cxn ang="0">
                  <a:pos x="5" y="15"/>
                </a:cxn>
                <a:cxn ang="0">
                  <a:pos x="3" y="16"/>
                </a:cxn>
              </a:cxnLst>
              <a:rect l="0" t="0" r="r" b="b"/>
              <a:pathLst>
                <a:path w="25" h="23">
                  <a:moveTo>
                    <a:pt x="3" y="16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5"/>
                    <a:pt x="9" y="5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0" y="6"/>
                    <a:pt x="9" y="7"/>
                    <a:pt x="9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3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D1F36332-962D-4869-90F5-F9627966B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326" y="1596959"/>
              <a:ext cx="94289" cy="141435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7" y="24"/>
                </a:cxn>
                <a:cxn ang="0">
                  <a:pos x="6" y="28"/>
                </a:cxn>
                <a:cxn ang="0">
                  <a:pos x="13" y="27"/>
                </a:cxn>
                <a:cxn ang="0">
                  <a:pos x="14" y="31"/>
                </a:cxn>
                <a:cxn ang="0">
                  <a:pos x="14" y="36"/>
                </a:cxn>
                <a:cxn ang="0">
                  <a:pos x="7" y="39"/>
                </a:cxn>
                <a:cxn ang="0">
                  <a:pos x="10" y="39"/>
                </a:cxn>
                <a:cxn ang="0">
                  <a:pos x="7" y="43"/>
                </a:cxn>
                <a:cxn ang="0">
                  <a:pos x="4" y="47"/>
                </a:cxn>
                <a:cxn ang="0">
                  <a:pos x="11" y="47"/>
                </a:cxn>
                <a:cxn ang="0">
                  <a:pos x="9" y="48"/>
                </a:cxn>
                <a:cxn ang="0">
                  <a:pos x="5" y="53"/>
                </a:cxn>
                <a:cxn ang="0">
                  <a:pos x="3" y="57"/>
                </a:cxn>
                <a:cxn ang="0">
                  <a:pos x="7" y="55"/>
                </a:cxn>
                <a:cxn ang="0">
                  <a:pos x="13" y="52"/>
                </a:cxn>
                <a:cxn ang="0">
                  <a:pos x="23" y="52"/>
                </a:cxn>
                <a:cxn ang="0">
                  <a:pos x="34" y="51"/>
                </a:cxn>
                <a:cxn ang="0">
                  <a:pos x="34" y="47"/>
                </a:cxn>
                <a:cxn ang="0">
                  <a:pos x="38" y="42"/>
                </a:cxn>
                <a:cxn ang="0">
                  <a:pos x="34" y="39"/>
                </a:cxn>
                <a:cxn ang="0">
                  <a:pos x="31" y="35"/>
                </a:cxn>
                <a:cxn ang="0">
                  <a:pos x="21" y="21"/>
                </a:cxn>
                <a:cxn ang="0">
                  <a:pos x="19" y="16"/>
                </a:cxn>
                <a:cxn ang="0">
                  <a:pos x="22" y="10"/>
                </a:cxn>
                <a:cxn ang="0">
                  <a:pos x="14" y="8"/>
                </a:cxn>
                <a:cxn ang="0">
                  <a:pos x="20" y="2"/>
                </a:cxn>
                <a:cxn ang="0">
                  <a:pos x="18" y="1"/>
                </a:cxn>
                <a:cxn ang="0">
                  <a:pos x="13" y="4"/>
                </a:cxn>
                <a:cxn ang="0">
                  <a:pos x="8" y="6"/>
                </a:cxn>
                <a:cxn ang="0">
                  <a:pos x="2" y="12"/>
                </a:cxn>
                <a:cxn ang="0">
                  <a:pos x="1" y="15"/>
                </a:cxn>
                <a:cxn ang="0">
                  <a:pos x="4" y="19"/>
                </a:cxn>
                <a:cxn ang="0">
                  <a:pos x="1" y="22"/>
                </a:cxn>
              </a:cxnLst>
              <a:rect l="0" t="0" r="r" b="b"/>
              <a:pathLst>
                <a:path w="38" h="57">
                  <a:moveTo>
                    <a:pt x="1" y="22"/>
                  </a:moveTo>
                  <a:cubicBezTo>
                    <a:pt x="2" y="22"/>
                    <a:pt x="3" y="23"/>
                    <a:pt x="3" y="23"/>
                  </a:cubicBezTo>
                  <a:cubicBezTo>
                    <a:pt x="2" y="24"/>
                    <a:pt x="5" y="24"/>
                    <a:pt x="5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7"/>
                    <a:pt x="6" y="28"/>
                  </a:cubicBezTo>
                  <a:cubicBezTo>
                    <a:pt x="7" y="28"/>
                    <a:pt x="8" y="28"/>
                    <a:pt x="8" y="28"/>
                  </a:cubicBezTo>
                  <a:cubicBezTo>
                    <a:pt x="8" y="28"/>
                    <a:pt x="12" y="27"/>
                    <a:pt x="13" y="27"/>
                  </a:cubicBezTo>
                  <a:cubicBezTo>
                    <a:pt x="13" y="28"/>
                    <a:pt x="13" y="29"/>
                    <a:pt x="13" y="2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5" y="34"/>
                    <a:pt x="15" y="35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4" y="36"/>
                    <a:pt x="11" y="36"/>
                    <a:pt x="10" y="36"/>
                  </a:cubicBezTo>
                  <a:cubicBezTo>
                    <a:pt x="9" y="36"/>
                    <a:pt x="8" y="37"/>
                    <a:pt x="7" y="39"/>
                  </a:cubicBezTo>
                  <a:cubicBezTo>
                    <a:pt x="6" y="40"/>
                    <a:pt x="7" y="39"/>
                    <a:pt x="7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41"/>
                    <a:pt x="10" y="42"/>
                  </a:cubicBezTo>
                  <a:cubicBezTo>
                    <a:pt x="10" y="42"/>
                    <a:pt x="8" y="43"/>
                    <a:pt x="7" y="43"/>
                  </a:cubicBezTo>
                  <a:cubicBezTo>
                    <a:pt x="7" y="43"/>
                    <a:pt x="4" y="44"/>
                    <a:pt x="4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9" y="49"/>
                    <a:pt x="9" y="48"/>
                  </a:cubicBezTo>
                  <a:cubicBezTo>
                    <a:pt x="8" y="48"/>
                    <a:pt x="6" y="51"/>
                    <a:pt x="6" y="51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3" y="52"/>
                    <a:pt x="13" y="52"/>
                  </a:cubicBezTo>
                  <a:cubicBezTo>
                    <a:pt x="14" y="52"/>
                    <a:pt x="19" y="52"/>
                    <a:pt x="19" y="52"/>
                  </a:cubicBezTo>
                  <a:cubicBezTo>
                    <a:pt x="19" y="52"/>
                    <a:pt x="23" y="51"/>
                    <a:pt x="23" y="52"/>
                  </a:cubicBezTo>
                  <a:cubicBezTo>
                    <a:pt x="24" y="52"/>
                    <a:pt x="27" y="53"/>
                    <a:pt x="27" y="53"/>
                  </a:cubicBezTo>
                  <a:cubicBezTo>
                    <a:pt x="28" y="53"/>
                    <a:pt x="34" y="51"/>
                    <a:pt x="34" y="51"/>
                  </a:cubicBezTo>
                  <a:cubicBezTo>
                    <a:pt x="34" y="51"/>
                    <a:pt x="35" y="49"/>
                    <a:pt x="36" y="48"/>
                  </a:cubicBezTo>
                  <a:cubicBezTo>
                    <a:pt x="36" y="48"/>
                    <a:pt x="34" y="47"/>
                    <a:pt x="34" y="47"/>
                  </a:cubicBezTo>
                  <a:cubicBezTo>
                    <a:pt x="33" y="46"/>
                    <a:pt x="35" y="45"/>
                    <a:pt x="36" y="45"/>
                  </a:cubicBezTo>
                  <a:cubicBezTo>
                    <a:pt x="37" y="44"/>
                    <a:pt x="37" y="43"/>
                    <a:pt x="38" y="42"/>
                  </a:cubicBezTo>
                  <a:cubicBezTo>
                    <a:pt x="38" y="41"/>
                    <a:pt x="37" y="39"/>
                    <a:pt x="37" y="39"/>
                  </a:cubicBezTo>
                  <a:cubicBezTo>
                    <a:pt x="37" y="39"/>
                    <a:pt x="35" y="39"/>
                    <a:pt x="34" y="39"/>
                  </a:cubicBezTo>
                  <a:cubicBezTo>
                    <a:pt x="33" y="38"/>
                    <a:pt x="31" y="39"/>
                    <a:pt x="31" y="39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23" y="25"/>
                    <a:pt x="23" y="25"/>
                  </a:cubicBezTo>
                  <a:cubicBezTo>
                    <a:pt x="24" y="24"/>
                    <a:pt x="22" y="21"/>
                    <a:pt x="21" y="21"/>
                  </a:cubicBezTo>
                  <a:cubicBezTo>
                    <a:pt x="20" y="21"/>
                    <a:pt x="19" y="20"/>
                    <a:pt x="18" y="19"/>
                  </a:cubicBezTo>
                  <a:cubicBezTo>
                    <a:pt x="17" y="18"/>
                    <a:pt x="19" y="16"/>
                    <a:pt x="19" y="16"/>
                  </a:cubicBezTo>
                  <a:cubicBezTo>
                    <a:pt x="19" y="16"/>
                    <a:pt x="22" y="13"/>
                    <a:pt x="23" y="13"/>
                  </a:cubicBezTo>
                  <a:cubicBezTo>
                    <a:pt x="23" y="12"/>
                    <a:pt x="22" y="10"/>
                    <a:pt x="22" y="10"/>
                  </a:cubicBezTo>
                  <a:cubicBezTo>
                    <a:pt x="21" y="10"/>
                    <a:pt x="16" y="10"/>
                    <a:pt x="16" y="10"/>
                  </a:cubicBezTo>
                  <a:cubicBezTo>
                    <a:pt x="16" y="10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7" y="8"/>
                    <a:pt x="20" y="2"/>
                    <a:pt x="20" y="2"/>
                  </a:cubicBezTo>
                  <a:cubicBezTo>
                    <a:pt x="21" y="2"/>
                    <a:pt x="20" y="0"/>
                    <a:pt x="20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4" y="5"/>
                    <a:pt x="13" y="4"/>
                  </a:cubicBezTo>
                  <a:cubicBezTo>
                    <a:pt x="12" y="4"/>
                    <a:pt x="11" y="4"/>
                    <a:pt x="10" y="4"/>
                  </a:cubicBezTo>
                  <a:cubicBezTo>
                    <a:pt x="9" y="4"/>
                    <a:pt x="8" y="6"/>
                    <a:pt x="8" y="6"/>
                  </a:cubicBezTo>
                  <a:cubicBezTo>
                    <a:pt x="8" y="6"/>
                    <a:pt x="6" y="9"/>
                    <a:pt x="5" y="9"/>
                  </a:cubicBezTo>
                  <a:cubicBezTo>
                    <a:pt x="4" y="9"/>
                    <a:pt x="2" y="11"/>
                    <a:pt x="2" y="12"/>
                  </a:cubicBezTo>
                  <a:cubicBezTo>
                    <a:pt x="2" y="12"/>
                    <a:pt x="3" y="14"/>
                    <a:pt x="3" y="14"/>
                  </a:cubicBezTo>
                  <a:cubicBezTo>
                    <a:pt x="3" y="14"/>
                    <a:pt x="2" y="15"/>
                    <a:pt x="1" y="15"/>
                  </a:cubicBezTo>
                  <a:cubicBezTo>
                    <a:pt x="1" y="15"/>
                    <a:pt x="2" y="18"/>
                    <a:pt x="2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3" y="20"/>
                    <a:pt x="2" y="20"/>
                  </a:cubicBezTo>
                  <a:cubicBezTo>
                    <a:pt x="1" y="19"/>
                    <a:pt x="0" y="21"/>
                    <a:pt x="1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27" name="Freeform 59">
              <a:extLst>
                <a:ext uri="{FF2B5EF4-FFF2-40B4-BE49-F238E27FC236}">
                  <a16:creationId xmlns:a16="http://schemas.microsoft.com/office/drawing/2014/main" id="{B069BD76-3ECD-482A-9B6C-F45E3AAD6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4909" y="1564482"/>
              <a:ext cx="2095" cy="104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28" name="Freeform 60">
              <a:extLst>
                <a:ext uri="{FF2B5EF4-FFF2-40B4-BE49-F238E27FC236}">
                  <a16:creationId xmlns:a16="http://schemas.microsoft.com/office/drawing/2014/main" id="{81805A97-71EA-436D-9533-F2A7D68F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713" y="1505812"/>
              <a:ext cx="195911" cy="172864"/>
            </a:xfrm>
            <a:custGeom>
              <a:avLst/>
              <a:gdLst/>
              <a:ahLst/>
              <a:cxnLst>
                <a:cxn ang="0">
                  <a:pos x="5" y="64"/>
                </a:cxn>
                <a:cxn ang="0">
                  <a:pos x="11" y="61"/>
                </a:cxn>
                <a:cxn ang="0">
                  <a:pos x="17" y="63"/>
                </a:cxn>
                <a:cxn ang="0">
                  <a:pos x="18" y="62"/>
                </a:cxn>
                <a:cxn ang="0">
                  <a:pos x="16" y="58"/>
                </a:cxn>
                <a:cxn ang="0">
                  <a:pos x="23" y="56"/>
                </a:cxn>
                <a:cxn ang="0">
                  <a:pos x="26" y="50"/>
                </a:cxn>
                <a:cxn ang="0">
                  <a:pos x="27" y="42"/>
                </a:cxn>
                <a:cxn ang="0">
                  <a:pos x="35" y="35"/>
                </a:cxn>
                <a:cxn ang="0">
                  <a:pos x="26" y="23"/>
                </a:cxn>
                <a:cxn ang="0">
                  <a:pos x="35" y="13"/>
                </a:cxn>
                <a:cxn ang="0">
                  <a:pos x="44" y="10"/>
                </a:cxn>
                <a:cxn ang="0">
                  <a:pos x="45" y="3"/>
                </a:cxn>
                <a:cxn ang="0">
                  <a:pos x="54" y="1"/>
                </a:cxn>
                <a:cxn ang="0">
                  <a:pos x="59" y="4"/>
                </a:cxn>
                <a:cxn ang="0">
                  <a:pos x="47" y="12"/>
                </a:cxn>
                <a:cxn ang="0">
                  <a:pos x="43" y="16"/>
                </a:cxn>
                <a:cxn ang="0">
                  <a:pos x="44" y="27"/>
                </a:cxn>
                <a:cxn ang="0">
                  <a:pos x="46" y="32"/>
                </a:cxn>
                <a:cxn ang="0">
                  <a:pos x="52" y="34"/>
                </a:cxn>
                <a:cxn ang="0">
                  <a:pos x="55" y="34"/>
                </a:cxn>
                <a:cxn ang="0">
                  <a:pos x="62" y="33"/>
                </a:cxn>
                <a:cxn ang="0">
                  <a:pos x="74" y="30"/>
                </a:cxn>
                <a:cxn ang="0">
                  <a:pos x="79" y="32"/>
                </a:cxn>
                <a:cxn ang="0">
                  <a:pos x="73" y="37"/>
                </a:cxn>
                <a:cxn ang="0">
                  <a:pos x="66" y="36"/>
                </a:cxn>
                <a:cxn ang="0">
                  <a:pos x="54" y="39"/>
                </a:cxn>
                <a:cxn ang="0">
                  <a:pos x="54" y="41"/>
                </a:cxn>
                <a:cxn ang="0">
                  <a:pos x="59" y="46"/>
                </a:cxn>
                <a:cxn ang="0">
                  <a:pos x="55" y="51"/>
                </a:cxn>
                <a:cxn ang="0">
                  <a:pos x="48" y="47"/>
                </a:cxn>
                <a:cxn ang="0">
                  <a:pos x="44" y="56"/>
                </a:cxn>
                <a:cxn ang="0">
                  <a:pos x="42" y="64"/>
                </a:cxn>
                <a:cxn ang="0">
                  <a:pos x="34" y="66"/>
                </a:cxn>
                <a:cxn ang="0">
                  <a:pos x="31" y="62"/>
                </a:cxn>
                <a:cxn ang="0">
                  <a:pos x="25" y="65"/>
                </a:cxn>
                <a:cxn ang="0">
                  <a:pos x="19" y="67"/>
                </a:cxn>
                <a:cxn ang="0">
                  <a:pos x="12" y="68"/>
                </a:cxn>
                <a:cxn ang="0">
                  <a:pos x="6" y="66"/>
                </a:cxn>
                <a:cxn ang="0">
                  <a:pos x="0" y="69"/>
                </a:cxn>
              </a:cxnLst>
              <a:rect l="0" t="0" r="r" b="b"/>
              <a:pathLst>
                <a:path w="79" h="70">
                  <a:moveTo>
                    <a:pt x="0" y="69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11" y="61"/>
                    <a:pt x="11" y="61"/>
                  </a:cubicBezTo>
                  <a:cubicBezTo>
                    <a:pt x="11" y="62"/>
                    <a:pt x="12" y="60"/>
                    <a:pt x="14" y="61"/>
                  </a:cubicBezTo>
                  <a:cubicBezTo>
                    <a:pt x="15" y="62"/>
                    <a:pt x="16" y="62"/>
                    <a:pt x="17" y="63"/>
                  </a:cubicBezTo>
                  <a:cubicBezTo>
                    <a:pt x="17" y="64"/>
                    <a:pt x="18" y="65"/>
                    <a:pt x="18" y="64"/>
                  </a:cubicBezTo>
                  <a:cubicBezTo>
                    <a:pt x="18" y="64"/>
                    <a:pt x="18" y="62"/>
                    <a:pt x="18" y="62"/>
                  </a:cubicBezTo>
                  <a:cubicBezTo>
                    <a:pt x="18" y="62"/>
                    <a:pt x="17" y="61"/>
                    <a:pt x="16" y="60"/>
                  </a:cubicBezTo>
                  <a:cubicBezTo>
                    <a:pt x="15" y="60"/>
                    <a:pt x="15" y="58"/>
                    <a:pt x="16" y="58"/>
                  </a:cubicBezTo>
                  <a:cubicBezTo>
                    <a:pt x="17" y="57"/>
                    <a:pt x="19" y="56"/>
                    <a:pt x="20" y="57"/>
                  </a:cubicBezTo>
                  <a:cubicBezTo>
                    <a:pt x="20" y="57"/>
                    <a:pt x="23" y="56"/>
                    <a:pt x="23" y="56"/>
                  </a:cubicBezTo>
                  <a:cubicBezTo>
                    <a:pt x="23" y="56"/>
                    <a:pt x="24" y="55"/>
                    <a:pt x="24" y="54"/>
                  </a:cubicBezTo>
                  <a:cubicBezTo>
                    <a:pt x="24" y="54"/>
                    <a:pt x="26" y="50"/>
                    <a:pt x="26" y="50"/>
                  </a:cubicBezTo>
                  <a:cubicBezTo>
                    <a:pt x="26" y="50"/>
                    <a:pt x="25" y="49"/>
                    <a:pt x="24" y="48"/>
                  </a:cubicBezTo>
                  <a:cubicBezTo>
                    <a:pt x="24" y="46"/>
                    <a:pt x="26" y="42"/>
                    <a:pt x="27" y="42"/>
                  </a:cubicBezTo>
                  <a:cubicBezTo>
                    <a:pt x="27" y="42"/>
                    <a:pt x="33" y="38"/>
                    <a:pt x="33" y="38"/>
                  </a:cubicBezTo>
                  <a:cubicBezTo>
                    <a:pt x="33" y="38"/>
                    <a:pt x="36" y="36"/>
                    <a:pt x="35" y="35"/>
                  </a:cubicBezTo>
                  <a:cubicBezTo>
                    <a:pt x="34" y="34"/>
                    <a:pt x="27" y="31"/>
                    <a:pt x="27" y="30"/>
                  </a:cubicBezTo>
                  <a:cubicBezTo>
                    <a:pt x="27" y="29"/>
                    <a:pt x="26" y="25"/>
                    <a:pt x="26" y="23"/>
                  </a:cubicBezTo>
                  <a:cubicBezTo>
                    <a:pt x="27" y="22"/>
                    <a:pt x="30" y="19"/>
                    <a:pt x="30" y="18"/>
                  </a:cubicBezTo>
                  <a:cubicBezTo>
                    <a:pt x="31" y="17"/>
                    <a:pt x="34" y="13"/>
                    <a:pt x="35" y="13"/>
                  </a:cubicBezTo>
                  <a:cubicBezTo>
                    <a:pt x="35" y="13"/>
                    <a:pt x="38" y="13"/>
                    <a:pt x="38" y="13"/>
                  </a:cubicBezTo>
                  <a:cubicBezTo>
                    <a:pt x="39" y="12"/>
                    <a:pt x="45" y="10"/>
                    <a:pt x="44" y="10"/>
                  </a:cubicBezTo>
                  <a:cubicBezTo>
                    <a:pt x="43" y="9"/>
                    <a:pt x="44" y="7"/>
                    <a:pt x="44" y="7"/>
                  </a:cubicBezTo>
                  <a:cubicBezTo>
                    <a:pt x="43" y="7"/>
                    <a:pt x="44" y="3"/>
                    <a:pt x="45" y="3"/>
                  </a:cubicBezTo>
                  <a:cubicBezTo>
                    <a:pt x="46" y="2"/>
                    <a:pt x="48" y="1"/>
                    <a:pt x="49" y="1"/>
                  </a:cubicBezTo>
                  <a:cubicBezTo>
                    <a:pt x="49" y="1"/>
                    <a:pt x="53" y="1"/>
                    <a:pt x="54" y="1"/>
                  </a:cubicBezTo>
                  <a:cubicBezTo>
                    <a:pt x="55" y="1"/>
                    <a:pt x="58" y="0"/>
                    <a:pt x="59" y="1"/>
                  </a:cubicBezTo>
                  <a:cubicBezTo>
                    <a:pt x="59" y="3"/>
                    <a:pt x="60" y="3"/>
                    <a:pt x="59" y="4"/>
                  </a:cubicBezTo>
                  <a:cubicBezTo>
                    <a:pt x="58" y="4"/>
                    <a:pt x="56" y="6"/>
                    <a:pt x="54" y="8"/>
                  </a:cubicBezTo>
                  <a:cubicBezTo>
                    <a:pt x="52" y="9"/>
                    <a:pt x="48" y="12"/>
                    <a:pt x="47" y="12"/>
                  </a:cubicBezTo>
                  <a:cubicBezTo>
                    <a:pt x="46" y="13"/>
                    <a:pt x="46" y="13"/>
                    <a:pt x="45" y="14"/>
                  </a:cubicBezTo>
                  <a:cubicBezTo>
                    <a:pt x="44" y="14"/>
                    <a:pt x="44" y="13"/>
                    <a:pt x="43" y="16"/>
                  </a:cubicBezTo>
                  <a:cubicBezTo>
                    <a:pt x="43" y="19"/>
                    <a:pt x="42" y="22"/>
                    <a:pt x="43" y="23"/>
                  </a:cubicBezTo>
                  <a:cubicBezTo>
                    <a:pt x="44" y="24"/>
                    <a:pt x="44" y="26"/>
                    <a:pt x="44" y="27"/>
                  </a:cubicBezTo>
                  <a:cubicBezTo>
                    <a:pt x="43" y="28"/>
                    <a:pt x="43" y="28"/>
                    <a:pt x="44" y="29"/>
                  </a:cubicBezTo>
                  <a:cubicBezTo>
                    <a:pt x="44" y="31"/>
                    <a:pt x="46" y="32"/>
                    <a:pt x="46" y="32"/>
                  </a:cubicBezTo>
                  <a:cubicBezTo>
                    <a:pt x="46" y="33"/>
                    <a:pt x="48" y="34"/>
                    <a:pt x="48" y="34"/>
                  </a:cubicBezTo>
                  <a:cubicBezTo>
                    <a:pt x="50" y="34"/>
                    <a:pt x="51" y="34"/>
                    <a:pt x="52" y="34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8" y="33"/>
                    <a:pt x="59" y="33"/>
                  </a:cubicBezTo>
                  <a:cubicBezTo>
                    <a:pt x="60" y="33"/>
                    <a:pt x="61" y="32"/>
                    <a:pt x="62" y="33"/>
                  </a:cubicBezTo>
                  <a:cubicBezTo>
                    <a:pt x="63" y="33"/>
                    <a:pt x="68" y="31"/>
                    <a:pt x="69" y="32"/>
                  </a:cubicBezTo>
                  <a:cubicBezTo>
                    <a:pt x="69" y="32"/>
                    <a:pt x="74" y="30"/>
                    <a:pt x="74" y="30"/>
                  </a:cubicBezTo>
                  <a:cubicBezTo>
                    <a:pt x="74" y="31"/>
                    <a:pt x="77" y="31"/>
                    <a:pt x="77" y="31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3"/>
                    <a:pt x="77" y="36"/>
                    <a:pt x="76" y="36"/>
                  </a:cubicBezTo>
                  <a:cubicBezTo>
                    <a:pt x="76" y="36"/>
                    <a:pt x="74" y="37"/>
                    <a:pt x="73" y="37"/>
                  </a:cubicBezTo>
                  <a:cubicBezTo>
                    <a:pt x="72" y="37"/>
                    <a:pt x="72" y="37"/>
                    <a:pt x="70" y="37"/>
                  </a:cubicBezTo>
                  <a:cubicBezTo>
                    <a:pt x="69" y="36"/>
                    <a:pt x="67" y="36"/>
                    <a:pt x="66" y="36"/>
                  </a:cubicBezTo>
                  <a:cubicBezTo>
                    <a:pt x="66" y="36"/>
                    <a:pt x="58" y="37"/>
                    <a:pt x="58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4"/>
                    <a:pt x="60" y="44"/>
                    <a:pt x="59" y="46"/>
                  </a:cubicBezTo>
                  <a:cubicBezTo>
                    <a:pt x="59" y="48"/>
                    <a:pt x="59" y="49"/>
                    <a:pt x="58" y="50"/>
                  </a:cubicBezTo>
                  <a:cubicBezTo>
                    <a:pt x="58" y="51"/>
                    <a:pt x="56" y="52"/>
                    <a:pt x="55" y="51"/>
                  </a:cubicBezTo>
                  <a:cubicBezTo>
                    <a:pt x="55" y="50"/>
                    <a:pt x="52" y="48"/>
                    <a:pt x="52" y="47"/>
                  </a:cubicBezTo>
                  <a:cubicBezTo>
                    <a:pt x="51" y="47"/>
                    <a:pt x="49" y="47"/>
                    <a:pt x="48" y="47"/>
                  </a:cubicBezTo>
                  <a:cubicBezTo>
                    <a:pt x="47" y="47"/>
                    <a:pt x="45" y="49"/>
                    <a:pt x="45" y="51"/>
                  </a:cubicBezTo>
                  <a:cubicBezTo>
                    <a:pt x="45" y="52"/>
                    <a:pt x="44" y="55"/>
                    <a:pt x="44" y="56"/>
                  </a:cubicBezTo>
                  <a:cubicBezTo>
                    <a:pt x="45" y="58"/>
                    <a:pt x="47" y="60"/>
                    <a:pt x="46" y="62"/>
                  </a:cubicBezTo>
                  <a:cubicBezTo>
                    <a:pt x="45" y="63"/>
                    <a:pt x="43" y="63"/>
                    <a:pt x="42" y="64"/>
                  </a:cubicBezTo>
                  <a:cubicBezTo>
                    <a:pt x="41" y="64"/>
                    <a:pt x="38" y="66"/>
                    <a:pt x="38" y="66"/>
                  </a:cubicBezTo>
                  <a:cubicBezTo>
                    <a:pt x="37" y="67"/>
                    <a:pt x="34" y="68"/>
                    <a:pt x="34" y="66"/>
                  </a:cubicBezTo>
                  <a:cubicBezTo>
                    <a:pt x="34" y="65"/>
                    <a:pt x="33" y="64"/>
                    <a:pt x="33" y="64"/>
                  </a:cubicBezTo>
                  <a:cubicBezTo>
                    <a:pt x="33" y="64"/>
                    <a:pt x="32" y="62"/>
                    <a:pt x="31" y="62"/>
                  </a:cubicBezTo>
                  <a:cubicBezTo>
                    <a:pt x="31" y="63"/>
                    <a:pt x="29" y="63"/>
                    <a:pt x="29" y="63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65"/>
                    <a:pt x="23" y="66"/>
                    <a:pt x="23" y="67"/>
                  </a:cubicBezTo>
                  <a:cubicBezTo>
                    <a:pt x="22" y="67"/>
                    <a:pt x="20" y="67"/>
                    <a:pt x="19" y="67"/>
                  </a:cubicBezTo>
                  <a:cubicBezTo>
                    <a:pt x="18" y="68"/>
                    <a:pt x="15" y="70"/>
                    <a:pt x="14" y="69"/>
                  </a:cubicBezTo>
                  <a:cubicBezTo>
                    <a:pt x="13" y="68"/>
                    <a:pt x="13" y="70"/>
                    <a:pt x="12" y="68"/>
                  </a:cubicBezTo>
                  <a:cubicBezTo>
                    <a:pt x="11" y="66"/>
                    <a:pt x="11" y="65"/>
                    <a:pt x="10" y="65"/>
                  </a:cubicBezTo>
                  <a:cubicBezTo>
                    <a:pt x="9" y="65"/>
                    <a:pt x="6" y="66"/>
                    <a:pt x="6" y="66"/>
                  </a:cubicBezTo>
                  <a:cubicBezTo>
                    <a:pt x="6" y="67"/>
                    <a:pt x="5" y="67"/>
                    <a:pt x="5" y="68"/>
                  </a:cubicBezTo>
                  <a:cubicBezTo>
                    <a:pt x="4" y="68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29" name="Freeform 61">
              <a:extLst>
                <a:ext uri="{FF2B5EF4-FFF2-40B4-BE49-F238E27FC236}">
                  <a16:creationId xmlns:a16="http://schemas.microsoft.com/office/drawing/2014/main" id="{D1943D21-6A93-4741-852E-EE31E44AB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9891" y="1353901"/>
              <a:ext cx="2257692" cy="1716073"/>
            </a:xfrm>
            <a:custGeom>
              <a:avLst/>
              <a:gdLst/>
              <a:ahLst/>
              <a:cxnLst>
                <a:cxn ang="0">
                  <a:pos x="756" y="40"/>
                </a:cxn>
                <a:cxn ang="0">
                  <a:pos x="621" y="30"/>
                </a:cxn>
                <a:cxn ang="0">
                  <a:pos x="536" y="15"/>
                </a:cxn>
                <a:cxn ang="0">
                  <a:pos x="443" y="19"/>
                </a:cxn>
                <a:cxn ang="0">
                  <a:pos x="415" y="34"/>
                </a:cxn>
                <a:cxn ang="0">
                  <a:pos x="420" y="46"/>
                </a:cxn>
                <a:cxn ang="0">
                  <a:pos x="398" y="32"/>
                </a:cxn>
                <a:cxn ang="0">
                  <a:pos x="391" y="49"/>
                </a:cxn>
                <a:cxn ang="0">
                  <a:pos x="331" y="49"/>
                </a:cxn>
                <a:cxn ang="0">
                  <a:pos x="296" y="56"/>
                </a:cxn>
                <a:cxn ang="0">
                  <a:pos x="256" y="63"/>
                </a:cxn>
                <a:cxn ang="0">
                  <a:pos x="224" y="33"/>
                </a:cxn>
                <a:cxn ang="0">
                  <a:pos x="131" y="82"/>
                </a:cxn>
                <a:cxn ang="0">
                  <a:pos x="156" y="119"/>
                </a:cxn>
                <a:cxn ang="0">
                  <a:pos x="133" y="133"/>
                </a:cxn>
                <a:cxn ang="0">
                  <a:pos x="79" y="163"/>
                </a:cxn>
                <a:cxn ang="0">
                  <a:pos x="60" y="193"/>
                </a:cxn>
                <a:cxn ang="0">
                  <a:pos x="67" y="241"/>
                </a:cxn>
                <a:cxn ang="0">
                  <a:pos x="19" y="304"/>
                </a:cxn>
                <a:cxn ang="0">
                  <a:pos x="3" y="373"/>
                </a:cxn>
                <a:cxn ang="0">
                  <a:pos x="53" y="443"/>
                </a:cxn>
                <a:cxn ang="0">
                  <a:pos x="150" y="464"/>
                </a:cxn>
                <a:cxn ang="0">
                  <a:pos x="170" y="601"/>
                </a:cxn>
                <a:cxn ang="0">
                  <a:pos x="219" y="686"/>
                </a:cxn>
                <a:cxn ang="0">
                  <a:pos x="289" y="595"/>
                </a:cxn>
                <a:cxn ang="0">
                  <a:pos x="380" y="409"/>
                </a:cxn>
                <a:cxn ang="0">
                  <a:pos x="302" y="337"/>
                </a:cxn>
                <a:cxn ang="0">
                  <a:pos x="333" y="367"/>
                </a:cxn>
                <a:cxn ang="0">
                  <a:pos x="387" y="366"/>
                </a:cxn>
                <a:cxn ang="0">
                  <a:pos x="408" y="318"/>
                </a:cxn>
                <a:cxn ang="0">
                  <a:pos x="362" y="279"/>
                </a:cxn>
                <a:cxn ang="0">
                  <a:pos x="460" y="311"/>
                </a:cxn>
                <a:cxn ang="0">
                  <a:pos x="511" y="385"/>
                </a:cxn>
                <a:cxn ang="0">
                  <a:pos x="549" y="413"/>
                </a:cxn>
                <a:cxn ang="0">
                  <a:pos x="558" y="357"/>
                </a:cxn>
                <a:cxn ang="0">
                  <a:pos x="609" y="345"/>
                </a:cxn>
                <a:cxn ang="0">
                  <a:pos x="646" y="402"/>
                </a:cxn>
                <a:cxn ang="0">
                  <a:pos x="665" y="454"/>
                </a:cxn>
                <a:cxn ang="0">
                  <a:pos x="649" y="402"/>
                </a:cxn>
                <a:cxn ang="0">
                  <a:pos x="681" y="416"/>
                </a:cxn>
                <a:cxn ang="0">
                  <a:pos x="683" y="341"/>
                </a:cxn>
                <a:cxn ang="0">
                  <a:pos x="723" y="329"/>
                </a:cxn>
                <a:cxn ang="0">
                  <a:pos x="747" y="270"/>
                </a:cxn>
                <a:cxn ang="0">
                  <a:pos x="717" y="228"/>
                </a:cxn>
                <a:cxn ang="0">
                  <a:pos x="743" y="218"/>
                </a:cxn>
                <a:cxn ang="0">
                  <a:pos x="759" y="220"/>
                </a:cxn>
                <a:cxn ang="0">
                  <a:pos x="756" y="133"/>
                </a:cxn>
                <a:cxn ang="0">
                  <a:pos x="789" y="101"/>
                </a:cxn>
                <a:cxn ang="0">
                  <a:pos x="826" y="80"/>
                </a:cxn>
                <a:cxn ang="0">
                  <a:pos x="861" y="135"/>
                </a:cxn>
                <a:cxn ang="0">
                  <a:pos x="842" y="102"/>
                </a:cxn>
                <a:cxn ang="0">
                  <a:pos x="882" y="79"/>
                </a:cxn>
                <a:cxn ang="0">
                  <a:pos x="903" y="69"/>
                </a:cxn>
                <a:cxn ang="0">
                  <a:pos x="218" y="261"/>
                </a:cxn>
                <a:cxn ang="0">
                  <a:pos x="156" y="247"/>
                </a:cxn>
                <a:cxn ang="0">
                  <a:pos x="90" y="248"/>
                </a:cxn>
                <a:cxn ang="0">
                  <a:pos x="116" y="205"/>
                </a:cxn>
                <a:cxn ang="0">
                  <a:pos x="181" y="218"/>
                </a:cxn>
                <a:cxn ang="0">
                  <a:pos x="188" y="225"/>
                </a:cxn>
                <a:cxn ang="0">
                  <a:pos x="171" y="198"/>
                </a:cxn>
                <a:cxn ang="0">
                  <a:pos x="200" y="216"/>
                </a:cxn>
                <a:cxn ang="0">
                  <a:pos x="239" y="228"/>
                </a:cxn>
              </a:cxnLst>
              <a:rect l="0" t="0" r="r" b="b"/>
              <a:pathLst>
                <a:path w="911" h="691">
                  <a:moveTo>
                    <a:pt x="909" y="65"/>
                  </a:moveTo>
                  <a:cubicBezTo>
                    <a:pt x="908" y="66"/>
                    <a:pt x="906" y="64"/>
                    <a:pt x="907" y="64"/>
                  </a:cubicBezTo>
                  <a:cubicBezTo>
                    <a:pt x="909" y="64"/>
                    <a:pt x="911" y="62"/>
                    <a:pt x="910" y="62"/>
                  </a:cubicBezTo>
                  <a:cubicBezTo>
                    <a:pt x="910" y="61"/>
                    <a:pt x="908" y="60"/>
                    <a:pt x="906" y="59"/>
                  </a:cubicBezTo>
                  <a:cubicBezTo>
                    <a:pt x="905" y="58"/>
                    <a:pt x="897" y="56"/>
                    <a:pt x="896" y="57"/>
                  </a:cubicBezTo>
                  <a:cubicBezTo>
                    <a:pt x="895" y="57"/>
                    <a:pt x="883" y="54"/>
                    <a:pt x="883" y="54"/>
                  </a:cubicBezTo>
                  <a:cubicBezTo>
                    <a:pt x="882" y="54"/>
                    <a:pt x="878" y="53"/>
                    <a:pt x="878" y="53"/>
                  </a:cubicBezTo>
                  <a:cubicBezTo>
                    <a:pt x="837" y="42"/>
                    <a:pt x="837" y="42"/>
                    <a:pt x="837" y="42"/>
                  </a:cubicBezTo>
                  <a:cubicBezTo>
                    <a:pt x="837" y="42"/>
                    <a:pt x="811" y="39"/>
                    <a:pt x="812" y="39"/>
                  </a:cubicBezTo>
                  <a:cubicBezTo>
                    <a:pt x="812" y="38"/>
                    <a:pt x="797" y="37"/>
                    <a:pt x="797" y="37"/>
                  </a:cubicBezTo>
                  <a:cubicBezTo>
                    <a:pt x="806" y="44"/>
                    <a:pt x="806" y="44"/>
                    <a:pt x="806" y="44"/>
                  </a:cubicBezTo>
                  <a:cubicBezTo>
                    <a:pt x="797" y="43"/>
                    <a:pt x="797" y="43"/>
                    <a:pt x="797" y="43"/>
                  </a:cubicBezTo>
                  <a:cubicBezTo>
                    <a:pt x="797" y="43"/>
                    <a:pt x="786" y="41"/>
                    <a:pt x="786" y="41"/>
                  </a:cubicBezTo>
                  <a:cubicBezTo>
                    <a:pt x="786" y="40"/>
                    <a:pt x="756" y="40"/>
                    <a:pt x="756" y="40"/>
                  </a:cubicBezTo>
                  <a:cubicBezTo>
                    <a:pt x="751" y="35"/>
                    <a:pt x="751" y="35"/>
                    <a:pt x="751" y="35"/>
                  </a:cubicBezTo>
                  <a:cubicBezTo>
                    <a:pt x="751" y="35"/>
                    <a:pt x="737" y="33"/>
                    <a:pt x="736" y="33"/>
                  </a:cubicBezTo>
                  <a:cubicBezTo>
                    <a:pt x="736" y="33"/>
                    <a:pt x="718" y="33"/>
                    <a:pt x="718" y="33"/>
                  </a:cubicBezTo>
                  <a:cubicBezTo>
                    <a:pt x="703" y="31"/>
                    <a:pt x="703" y="31"/>
                    <a:pt x="703" y="31"/>
                  </a:cubicBezTo>
                  <a:cubicBezTo>
                    <a:pt x="703" y="31"/>
                    <a:pt x="693" y="26"/>
                    <a:pt x="691" y="27"/>
                  </a:cubicBezTo>
                  <a:cubicBezTo>
                    <a:pt x="688" y="27"/>
                    <a:pt x="666" y="25"/>
                    <a:pt x="665" y="25"/>
                  </a:cubicBezTo>
                  <a:cubicBezTo>
                    <a:pt x="664" y="24"/>
                    <a:pt x="655" y="25"/>
                    <a:pt x="655" y="25"/>
                  </a:cubicBezTo>
                  <a:cubicBezTo>
                    <a:pt x="662" y="31"/>
                    <a:pt x="662" y="31"/>
                    <a:pt x="662" y="31"/>
                  </a:cubicBezTo>
                  <a:cubicBezTo>
                    <a:pt x="651" y="31"/>
                    <a:pt x="651" y="31"/>
                    <a:pt x="651" y="31"/>
                  </a:cubicBezTo>
                  <a:cubicBezTo>
                    <a:pt x="639" y="30"/>
                    <a:pt x="639" y="30"/>
                    <a:pt x="639" y="30"/>
                  </a:cubicBezTo>
                  <a:cubicBezTo>
                    <a:pt x="634" y="28"/>
                    <a:pt x="634" y="28"/>
                    <a:pt x="634" y="28"/>
                  </a:cubicBezTo>
                  <a:cubicBezTo>
                    <a:pt x="634" y="35"/>
                    <a:pt x="634" y="35"/>
                    <a:pt x="634" y="35"/>
                  </a:cubicBezTo>
                  <a:cubicBezTo>
                    <a:pt x="634" y="35"/>
                    <a:pt x="631" y="35"/>
                    <a:pt x="631" y="35"/>
                  </a:cubicBezTo>
                  <a:cubicBezTo>
                    <a:pt x="631" y="34"/>
                    <a:pt x="621" y="30"/>
                    <a:pt x="621" y="30"/>
                  </a:cubicBezTo>
                  <a:cubicBezTo>
                    <a:pt x="621" y="30"/>
                    <a:pt x="612" y="22"/>
                    <a:pt x="612" y="23"/>
                  </a:cubicBezTo>
                  <a:cubicBezTo>
                    <a:pt x="612" y="23"/>
                    <a:pt x="598" y="20"/>
                    <a:pt x="598" y="20"/>
                  </a:cubicBezTo>
                  <a:cubicBezTo>
                    <a:pt x="589" y="19"/>
                    <a:pt x="589" y="19"/>
                    <a:pt x="589" y="19"/>
                  </a:cubicBezTo>
                  <a:cubicBezTo>
                    <a:pt x="589" y="19"/>
                    <a:pt x="587" y="20"/>
                    <a:pt x="587" y="20"/>
                  </a:cubicBezTo>
                  <a:cubicBezTo>
                    <a:pt x="587" y="21"/>
                    <a:pt x="591" y="23"/>
                    <a:pt x="590" y="24"/>
                  </a:cubicBezTo>
                  <a:cubicBezTo>
                    <a:pt x="590" y="24"/>
                    <a:pt x="585" y="23"/>
                    <a:pt x="585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69" y="20"/>
                    <a:pt x="569" y="20"/>
                    <a:pt x="569" y="20"/>
                  </a:cubicBezTo>
                  <a:cubicBezTo>
                    <a:pt x="551" y="20"/>
                    <a:pt x="551" y="20"/>
                    <a:pt x="551" y="20"/>
                  </a:cubicBezTo>
                  <a:cubicBezTo>
                    <a:pt x="551" y="20"/>
                    <a:pt x="544" y="15"/>
                    <a:pt x="544" y="15"/>
                  </a:cubicBezTo>
                  <a:cubicBezTo>
                    <a:pt x="544" y="16"/>
                    <a:pt x="539" y="17"/>
                    <a:pt x="539" y="17"/>
                  </a:cubicBezTo>
                  <a:cubicBezTo>
                    <a:pt x="535" y="21"/>
                    <a:pt x="535" y="21"/>
                    <a:pt x="535" y="21"/>
                  </a:cubicBezTo>
                  <a:cubicBezTo>
                    <a:pt x="524" y="21"/>
                    <a:pt x="524" y="21"/>
                    <a:pt x="524" y="21"/>
                  </a:cubicBezTo>
                  <a:cubicBezTo>
                    <a:pt x="536" y="15"/>
                    <a:pt x="536" y="15"/>
                    <a:pt x="536" y="15"/>
                  </a:cubicBezTo>
                  <a:cubicBezTo>
                    <a:pt x="540" y="12"/>
                    <a:pt x="540" y="12"/>
                    <a:pt x="540" y="12"/>
                  </a:cubicBezTo>
                  <a:cubicBezTo>
                    <a:pt x="540" y="11"/>
                    <a:pt x="537" y="7"/>
                    <a:pt x="536" y="7"/>
                  </a:cubicBezTo>
                  <a:cubicBezTo>
                    <a:pt x="536" y="8"/>
                    <a:pt x="527" y="5"/>
                    <a:pt x="526" y="5"/>
                  </a:cubicBezTo>
                  <a:cubicBezTo>
                    <a:pt x="526" y="5"/>
                    <a:pt x="512" y="5"/>
                    <a:pt x="512" y="5"/>
                  </a:cubicBezTo>
                  <a:cubicBezTo>
                    <a:pt x="511" y="5"/>
                    <a:pt x="507" y="5"/>
                    <a:pt x="507" y="5"/>
                  </a:cubicBezTo>
                  <a:cubicBezTo>
                    <a:pt x="507" y="5"/>
                    <a:pt x="505" y="0"/>
                    <a:pt x="504" y="0"/>
                  </a:cubicBezTo>
                  <a:cubicBezTo>
                    <a:pt x="504" y="1"/>
                    <a:pt x="493" y="0"/>
                    <a:pt x="493" y="0"/>
                  </a:cubicBezTo>
                  <a:cubicBezTo>
                    <a:pt x="493" y="0"/>
                    <a:pt x="484" y="2"/>
                    <a:pt x="484" y="3"/>
                  </a:cubicBezTo>
                  <a:cubicBezTo>
                    <a:pt x="483" y="4"/>
                    <a:pt x="485" y="5"/>
                    <a:pt x="485" y="5"/>
                  </a:cubicBezTo>
                  <a:cubicBezTo>
                    <a:pt x="485" y="5"/>
                    <a:pt x="481" y="9"/>
                    <a:pt x="480" y="8"/>
                  </a:cubicBezTo>
                  <a:cubicBezTo>
                    <a:pt x="480" y="8"/>
                    <a:pt x="465" y="8"/>
                    <a:pt x="465" y="8"/>
                  </a:cubicBezTo>
                  <a:cubicBezTo>
                    <a:pt x="465" y="8"/>
                    <a:pt x="445" y="12"/>
                    <a:pt x="445" y="12"/>
                  </a:cubicBezTo>
                  <a:cubicBezTo>
                    <a:pt x="445" y="12"/>
                    <a:pt x="439" y="14"/>
                    <a:pt x="438" y="15"/>
                  </a:cubicBezTo>
                  <a:cubicBezTo>
                    <a:pt x="439" y="16"/>
                    <a:pt x="443" y="18"/>
                    <a:pt x="443" y="19"/>
                  </a:cubicBezTo>
                  <a:cubicBezTo>
                    <a:pt x="442" y="19"/>
                    <a:pt x="429" y="20"/>
                    <a:pt x="428" y="19"/>
                  </a:cubicBezTo>
                  <a:cubicBezTo>
                    <a:pt x="428" y="18"/>
                    <a:pt x="423" y="20"/>
                    <a:pt x="422" y="20"/>
                  </a:cubicBezTo>
                  <a:cubicBezTo>
                    <a:pt x="423" y="21"/>
                    <a:pt x="429" y="26"/>
                    <a:pt x="429" y="26"/>
                  </a:cubicBezTo>
                  <a:cubicBezTo>
                    <a:pt x="430" y="27"/>
                    <a:pt x="431" y="28"/>
                    <a:pt x="433" y="28"/>
                  </a:cubicBezTo>
                  <a:cubicBezTo>
                    <a:pt x="434" y="27"/>
                    <a:pt x="436" y="26"/>
                    <a:pt x="436" y="27"/>
                  </a:cubicBezTo>
                  <a:cubicBezTo>
                    <a:pt x="436" y="28"/>
                    <a:pt x="436" y="29"/>
                    <a:pt x="436" y="29"/>
                  </a:cubicBezTo>
                  <a:cubicBezTo>
                    <a:pt x="436" y="29"/>
                    <a:pt x="432" y="30"/>
                    <a:pt x="431" y="30"/>
                  </a:cubicBezTo>
                  <a:cubicBezTo>
                    <a:pt x="431" y="30"/>
                    <a:pt x="426" y="27"/>
                    <a:pt x="426" y="27"/>
                  </a:cubicBezTo>
                  <a:cubicBezTo>
                    <a:pt x="425" y="27"/>
                    <a:pt x="419" y="25"/>
                    <a:pt x="418" y="25"/>
                  </a:cubicBezTo>
                  <a:cubicBezTo>
                    <a:pt x="417" y="25"/>
                    <a:pt x="414" y="26"/>
                    <a:pt x="414" y="26"/>
                  </a:cubicBezTo>
                  <a:cubicBezTo>
                    <a:pt x="414" y="26"/>
                    <a:pt x="411" y="28"/>
                    <a:pt x="412" y="28"/>
                  </a:cubicBezTo>
                  <a:cubicBezTo>
                    <a:pt x="412" y="29"/>
                    <a:pt x="414" y="32"/>
                    <a:pt x="414" y="32"/>
                  </a:cubicBezTo>
                  <a:cubicBezTo>
                    <a:pt x="415" y="31"/>
                    <a:pt x="418" y="30"/>
                    <a:pt x="418" y="31"/>
                  </a:cubicBezTo>
                  <a:cubicBezTo>
                    <a:pt x="418" y="33"/>
                    <a:pt x="415" y="34"/>
                    <a:pt x="415" y="34"/>
                  </a:cubicBezTo>
                  <a:cubicBezTo>
                    <a:pt x="415" y="34"/>
                    <a:pt x="410" y="32"/>
                    <a:pt x="410" y="32"/>
                  </a:cubicBezTo>
                  <a:cubicBezTo>
                    <a:pt x="409" y="31"/>
                    <a:pt x="407" y="28"/>
                    <a:pt x="407" y="27"/>
                  </a:cubicBezTo>
                  <a:cubicBezTo>
                    <a:pt x="407" y="25"/>
                    <a:pt x="404" y="20"/>
                    <a:pt x="404" y="21"/>
                  </a:cubicBezTo>
                  <a:cubicBezTo>
                    <a:pt x="403" y="22"/>
                    <a:pt x="400" y="22"/>
                    <a:pt x="400" y="22"/>
                  </a:cubicBezTo>
                  <a:cubicBezTo>
                    <a:pt x="403" y="25"/>
                    <a:pt x="403" y="25"/>
                    <a:pt x="403" y="25"/>
                  </a:cubicBezTo>
                  <a:cubicBezTo>
                    <a:pt x="403" y="25"/>
                    <a:pt x="406" y="28"/>
                    <a:pt x="406" y="28"/>
                  </a:cubicBezTo>
                  <a:cubicBezTo>
                    <a:pt x="405" y="28"/>
                    <a:pt x="403" y="30"/>
                    <a:pt x="402" y="30"/>
                  </a:cubicBezTo>
                  <a:cubicBezTo>
                    <a:pt x="402" y="31"/>
                    <a:pt x="401" y="33"/>
                    <a:pt x="403" y="33"/>
                  </a:cubicBezTo>
                  <a:cubicBezTo>
                    <a:pt x="405" y="33"/>
                    <a:pt x="408" y="36"/>
                    <a:pt x="408" y="36"/>
                  </a:cubicBezTo>
                  <a:cubicBezTo>
                    <a:pt x="408" y="36"/>
                    <a:pt x="408" y="41"/>
                    <a:pt x="409" y="41"/>
                  </a:cubicBezTo>
                  <a:cubicBezTo>
                    <a:pt x="409" y="42"/>
                    <a:pt x="414" y="45"/>
                    <a:pt x="414" y="45"/>
                  </a:cubicBezTo>
                  <a:cubicBezTo>
                    <a:pt x="414" y="45"/>
                    <a:pt x="417" y="43"/>
                    <a:pt x="417" y="43"/>
                  </a:cubicBezTo>
                  <a:cubicBezTo>
                    <a:pt x="418" y="43"/>
                    <a:pt x="422" y="42"/>
                    <a:pt x="423" y="43"/>
                  </a:cubicBezTo>
                  <a:cubicBezTo>
                    <a:pt x="424" y="44"/>
                    <a:pt x="421" y="46"/>
                    <a:pt x="420" y="46"/>
                  </a:cubicBezTo>
                  <a:cubicBezTo>
                    <a:pt x="419" y="45"/>
                    <a:pt x="418" y="45"/>
                    <a:pt x="417" y="45"/>
                  </a:cubicBezTo>
                  <a:cubicBezTo>
                    <a:pt x="416" y="45"/>
                    <a:pt x="416" y="45"/>
                    <a:pt x="416" y="45"/>
                  </a:cubicBezTo>
                  <a:cubicBezTo>
                    <a:pt x="416" y="45"/>
                    <a:pt x="415" y="48"/>
                    <a:pt x="416" y="48"/>
                  </a:cubicBezTo>
                  <a:cubicBezTo>
                    <a:pt x="417" y="49"/>
                    <a:pt x="419" y="50"/>
                    <a:pt x="418" y="51"/>
                  </a:cubicBezTo>
                  <a:cubicBezTo>
                    <a:pt x="418" y="52"/>
                    <a:pt x="415" y="57"/>
                    <a:pt x="415" y="57"/>
                  </a:cubicBezTo>
                  <a:cubicBezTo>
                    <a:pt x="411" y="58"/>
                    <a:pt x="411" y="58"/>
                    <a:pt x="411" y="58"/>
                  </a:cubicBezTo>
                  <a:cubicBezTo>
                    <a:pt x="409" y="58"/>
                    <a:pt x="407" y="57"/>
                    <a:pt x="407" y="57"/>
                  </a:cubicBezTo>
                  <a:cubicBezTo>
                    <a:pt x="411" y="53"/>
                    <a:pt x="411" y="53"/>
                    <a:pt x="411" y="53"/>
                  </a:cubicBezTo>
                  <a:cubicBezTo>
                    <a:pt x="412" y="48"/>
                    <a:pt x="412" y="48"/>
                    <a:pt x="412" y="48"/>
                  </a:cubicBezTo>
                  <a:cubicBezTo>
                    <a:pt x="412" y="48"/>
                    <a:pt x="412" y="48"/>
                    <a:pt x="411" y="47"/>
                  </a:cubicBezTo>
                  <a:cubicBezTo>
                    <a:pt x="410" y="46"/>
                    <a:pt x="405" y="42"/>
                    <a:pt x="405" y="42"/>
                  </a:cubicBezTo>
                  <a:cubicBezTo>
                    <a:pt x="405" y="42"/>
                    <a:pt x="402" y="37"/>
                    <a:pt x="402" y="37"/>
                  </a:cubicBezTo>
                  <a:cubicBezTo>
                    <a:pt x="402" y="36"/>
                    <a:pt x="401" y="34"/>
                    <a:pt x="401" y="34"/>
                  </a:cubicBezTo>
                  <a:cubicBezTo>
                    <a:pt x="401" y="34"/>
                    <a:pt x="398" y="32"/>
                    <a:pt x="398" y="32"/>
                  </a:cubicBezTo>
                  <a:cubicBezTo>
                    <a:pt x="397" y="31"/>
                    <a:pt x="397" y="30"/>
                    <a:pt x="397" y="29"/>
                  </a:cubicBezTo>
                  <a:cubicBezTo>
                    <a:pt x="398" y="28"/>
                    <a:pt x="397" y="23"/>
                    <a:pt x="397" y="24"/>
                  </a:cubicBezTo>
                  <a:cubicBezTo>
                    <a:pt x="397" y="25"/>
                    <a:pt x="391" y="24"/>
                    <a:pt x="391" y="24"/>
                  </a:cubicBezTo>
                  <a:cubicBezTo>
                    <a:pt x="390" y="24"/>
                    <a:pt x="388" y="22"/>
                    <a:pt x="388" y="22"/>
                  </a:cubicBezTo>
                  <a:cubicBezTo>
                    <a:pt x="388" y="22"/>
                    <a:pt x="388" y="19"/>
                    <a:pt x="386" y="20"/>
                  </a:cubicBezTo>
                  <a:cubicBezTo>
                    <a:pt x="385" y="21"/>
                    <a:pt x="383" y="22"/>
                    <a:pt x="383" y="22"/>
                  </a:cubicBezTo>
                  <a:cubicBezTo>
                    <a:pt x="381" y="28"/>
                    <a:pt x="381" y="28"/>
                    <a:pt x="381" y="28"/>
                  </a:cubicBezTo>
                  <a:cubicBezTo>
                    <a:pt x="381" y="30"/>
                    <a:pt x="381" y="30"/>
                    <a:pt x="381" y="30"/>
                  </a:cubicBezTo>
                  <a:cubicBezTo>
                    <a:pt x="377" y="33"/>
                    <a:pt x="377" y="33"/>
                    <a:pt x="377" y="33"/>
                  </a:cubicBezTo>
                  <a:cubicBezTo>
                    <a:pt x="377" y="33"/>
                    <a:pt x="381" y="36"/>
                    <a:pt x="381" y="37"/>
                  </a:cubicBezTo>
                  <a:cubicBezTo>
                    <a:pt x="381" y="36"/>
                    <a:pt x="381" y="40"/>
                    <a:pt x="381" y="41"/>
                  </a:cubicBezTo>
                  <a:cubicBezTo>
                    <a:pt x="381" y="41"/>
                    <a:pt x="388" y="43"/>
                    <a:pt x="388" y="43"/>
                  </a:cubicBezTo>
                  <a:cubicBezTo>
                    <a:pt x="388" y="43"/>
                    <a:pt x="392" y="45"/>
                    <a:pt x="392" y="46"/>
                  </a:cubicBezTo>
                  <a:cubicBezTo>
                    <a:pt x="392" y="47"/>
                    <a:pt x="391" y="49"/>
                    <a:pt x="391" y="49"/>
                  </a:cubicBezTo>
                  <a:cubicBezTo>
                    <a:pt x="384" y="46"/>
                    <a:pt x="384" y="46"/>
                    <a:pt x="384" y="46"/>
                  </a:cubicBezTo>
                  <a:cubicBezTo>
                    <a:pt x="369" y="41"/>
                    <a:pt x="369" y="41"/>
                    <a:pt x="369" y="41"/>
                  </a:cubicBezTo>
                  <a:cubicBezTo>
                    <a:pt x="369" y="41"/>
                    <a:pt x="354" y="40"/>
                    <a:pt x="355" y="40"/>
                  </a:cubicBezTo>
                  <a:cubicBezTo>
                    <a:pt x="355" y="39"/>
                    <a:pt x="349" y="36"/>
                    <a:pt x="349" y="36"/>
                  </a:cubicBezTo>
                  <a:cubicBezTo>
                    <a:pt x="346" y="38"/>
                    <a:pt x="346" y="38"/>
                    <a:pt x="346" y="38"/>
                  </a:cubicBezTo>
                  <a:cubicBezTo>
                    <a:pt x="346" y="38"/>
                    <a:pt x="349" y="40"/>
                    <a:pt x="349" y="40"/>
                  </a:cubicBezTo>
                  <a:cubicBezTo>
                    <a:pt x="350" y="40"/>
                    <a:pt x="355" y="42"/>
                    <a:pt x="355" y="42"/>
                  </a:cubicBezTo>
                  <a:cubicBezTo>
                    <a:pt x="355" y="42"/>
                    <a:pt x="356" y="43"/>
                    <a:pt x="356" y="44"/>
                  </a:cubicBezTo>
                  <a:cubicBezTo>
                    <a:pt x="357" y="45"/>
                    <a:pt x="354" y="47"/>
                    <a:pt x="354" y="47"/>
                  </a:cubicBezTo>
                  <a:cubicBezTo>
                    <a:pt x="354" y="47"/>
                    <a:pt x="352" y="45"/>
                    <a:pt x="352" y="44"/>
                  </a:cubicBezTo>
                  <a:cubicBezTo>
                    <a:pt x="352" y="44"/>
                    <a:pt x="351" y="42"/>
                    <a:pt x="351" y="42"/>
                  </a:cubicBezTo>
                  <a:cubicBezTo>
                    <a:pt x="350" y="43"/>
                    <a:pt x="344" y="46"/>
                    <a:pt x="344" y="46"/>
                  </a:cubicBezTo>
                  <a:cubicBezTo>
                    <a:pt x="344" y="46"/>
                    <a:pt x="337" y="46"/>
                    <a:pt x="336" y="46"/>
                  </a:cubicBezTo>
                  <a:cubicBezTo>
                    <a:pt x="336" y="47"/>
                    <a:pt x="331" y="50"/>
                    <a:pt x="331" y="49"/>
                  </a:cubicBezTo>
                  <a:cubicBezTo>
                    <a:pt x="331" y="48"/>
                    <a:pt x="332" y="45"/>
                    <a:pt x="332" y="44"/>
                  </a:cubicBezTo>
                  <a:cubicBezTo>
                    <a:pt x="331" y="44"/>
                    <a:pt x="325" y="46"/>
                    <a:pt x="325" y="46"/>
                  </a:cubicBezTo>
                  <a:cubicBezTo>
                    <a:pt x="325" y="46"/>
                    <a:pt x="316" y="48"/>
                    <a:pt x="316" y="49"/>
                  </a:cubicBezTo>
                  <a:cubicBezTo>
                    <a:pt x="316" y="50"/>
                    <a:pt x="312" y="51"/>
                    <a:pt x="311" y="51"/>
                  </a:cubicBezTo>
                  <a:cubicBezTo>
                    <a:pt x="311" y="51"/>
                    <a:pt x="310" y="51"/>
                    <a:pt x="310" y="51"/>
                  </a:cubicBezTo>
                  <a:cubicBezTo>
                    <a:pt x="310" y="51"/>
                    <a:pt x="307" y="53"/>
                    <a:pt x="307" y="54"/>
                  </a:cubicBezTo>
                  <a:cubicBezTo>
                    <a:pt x="308" y="55"/>
                    <a:pt x="303" y="56"/>
                    <a:pt x="303" y="56"/>
                  </a:cubicBezTo>
                  <a:cubicBezTo>
                    <a:pt x="303" y="56"/>
                    <a:pt x="299" y="54"/>
                    <a:pt x="299" y="53"/>
                  </a:cubicBezTo>
                  <a:cubicBezTo>
                    <a:pt x="299" y="53"/>
                    <a:pt x="303" y="50"/>
                    <a:pt x="303" y="50"/>
                  </a:cubicBezTo>
                  <a:cubicBezTo>
                    <a:pt x="303" y="50"/>
                    <a:pt x="299" y="46"/>
                    <a:pt x="299" y="46"/>
                  </a:cubicBezTo>
                  <a:cubicBezTo>
                    <a:pt x="298" y="46"/>
                    <a:pt x="290" y="46"/>
                    <a:pt x="288" y="46"/>
                  </a:cubicBezTo>
                  <a:cubicBezTo>
                    <a:pt x="289" y="46"/>
                    <a:pt x="292" y="49"/>
                    <a:pt x="292" y="50"/>
                  </a:cubicBezTo>
                  <a:cubicBezTo>
                    <a:pt x="292" y="50"/>
                    <a:pt x="293" y="55"/>
                    <a:pt x="293" y="55"/>
                  </a:cubicBezTo>
                  <a:cubicBezTo>
                    <a:pt x="293" y="55"/>
                    <a:pt x="295" y="56"/>
                    <a:pt x="296" y="56"/>
                  </a:cubicBezTo>
                  <a:cubicBezTo>
                    <a:pt x="296" y="56"/>
                    <a:pt x="295" y="59"/>
                    <a:pt x="295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1" y="58"/>
                    <a:pt x="289" y="56"/>
                    <a:pt x="288" y="57"/>
                  </a:cubicBezTo>
                  <a:cubicBezTo>
                    <a:pt x="286" y="59"/>
                    <a:pt x="281" y="62"/>
                    <a:pt x="281" y="62"/>
                  </a:cubicBezTo>
                  <a:cubicBezTo>
                    <a:pt x="281" y="61"/>
                    <a:pt x="278" y="62"/>
                    <a:pt x="278" y="63"/>
                  </a:cubicBezTo>
                  <a:cubicBezTo>
                    <a:pt x="278" y="64"/>
                    <a:pt x="280" y="66"/>
                    <a:pt x="280" y="66"/>
                  </a:cubicBezTo>
                  <a:cubicBezTo>
                    <a:pt x="280" y="66"/>
                    <a:pt x="277" y="69"/>
                    <a:pt x="278" y="68"/>
                  </a:cubicBezTo>
                  <a:cubicBezTo>
                    <a:pt x="278" y="67"/>
                    <a:pt x="269" y="65"/>
                    <a:pt x="269" y="65"/>
                  </a:cubicBezTo>
                  <a:cubicBezTo>
                    <a:pt x="268" y="65"/>
                    <a:pt x="264" y="66"/>
                    <a:pt x="264" y="66"/>
                  </a:cubicBezTo>
                  <a:cubicBezTo>
                    <a:pt x="266" y="69"/>
                    <a:pt x="266" y="69"/>
                    <a:pt x="266" y="69"/>
                  </a:cubicBezTo>
                  <a:cubicBezTo>
                    <a:pt x="266" y="69"/>
                    <a:pt x="271" y="69"/>
                    <a:pt x="271" y="70"/>
                  </a:cubicBezTo>
                  <a:cubicBezTo>
                    <a:pt x="272" y="71"/>
                    <a:pt x="270" y="73"/>
                    <a:pt x="270" y="73"/>
                  </a:cubicBezTo>
                  <a:cubicBezTo>
                    <a:pt x="269" y="73"/>
                    <a:pt x="258" y="68"/>
                    <a:pt x="258" y="68"/>
                  </a:cubicBezTo>
                  <a:cubicBezTo>
                    <a:pt x="258" y="68"/>
                    <a:pt x="255" y="64"/>
                    <a:pt x="256" y="63"/>
                  </a:cubicBezTo>
                  <a:cubicBezTo>
                    <a:pt x="257" y="62"/>
                    <a:pt x="258" y="60"/>
                    <a:pt x="256" y="60"/>
                  </a:cubicBezTo>
                  <a:cubicBezTo>
                    <a:pt x="254" y="60"/>
                    <a:pt x="251" y="58"/>
                    <a:pt x="251" y="58"/>
                  </a:cubicBezTo>
                  <a:cubicBezTo>
                    <a:pt x="251" y="57"/>
                    <a:pt x="264" y="59"/>
                    <a:pt x="264" y="59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0" y="61"/>
                    <a:pt x="273" y="60"/>
                  </a:cubicBezTo>
                  <a:cubicBezTo>
                    <a:pt x="276" y="59"/>
                    <a:pt x="281" y="57"/>
                    <a:pt x="281" y="56"/>
                  </a:cubicBezTo>
                  <a:cubicBezTo>
                    <a:pt x="282" y="56"/>
                    <a:pt x="283" y="53"/>
                    <a:pt x="283" y="53"/>
                  </a:cubicBezTo>
                  <a:cubicBezTo>
                    <a:pt x="282" y="50"/>
                    <a:pt x="282" y="50"/>
                    <a:pt x="282" y="50"/>
                  </a:cubicBezTo>
                  <a:cubicBezTo>
                    <a:pt x="254" y="44"/>
                    <a:pt x="254" y="44"/>
                    <a:pt x="254" y="44"/>
                  </a:cubicBezTo>
                  <a:cubicBezTo>
                    <a:pt x="254" y="44"/>
                    <a:pt x="245" y="41"/>
                    <a:pt x="245" y="41"/>
                  </a:cubicBezTo>
                  <a:cubicBezTo>
                    <a:pt x="245" y="40"/>
                    <a:pt x="237" y="39"/>
                    <a:pt x="237" y="39"/>
                  </a:cubicBezTo>
                  <a:cubicBezTo>
                    <a:pt x="233" y="40"/>
                    <a:pt x="233" y="40"/>
                    <a:pt x="233" y="40"/>
                  </a:cubicBezTo>
                  <a:cubicBezTo>
                    <a:pt x="236" y="36"/>
                    <a:pt x="236" y="36"/>
                    <a:pt x="236" y="36"/>
                  </a:cubicBezTo>
                  <a:cubicBezTo>
                    <a:pt x="236" y="36"/>
                    <a:pt x="224" y="32"/>
                    <a:pt x="224" y="33"/>
                  </a:cubicBezTo>
                  <a:cubicBezTo>
                    <a:pt x="223" y="33"/>
                    <a:pt x="218" y="36"/>
                    <a:pt x="218" y="36"/>
                  </a:cubicBezTo>
                  <a:cubicBezTo>
                    <a:pt x="209" y="34"/>
                    <a:pt x="209" y="34"/>
                    <a:pt x="209" y="34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84" y="40"/>
                    <a:pt x="184" y="40"/>
                    <a:pt x="184" y="40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2" y="59"/>
                    <a:pt x="162" y="59"/>
                    <a:pt x="162" y="59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7" y="70"/>
                    <a:pt x="157" y="70"/>
                    <a:pt x="157" y="70"/>
                  </a:cubicBezTo>
                  <a:cubicBezTo>
                    <a:pt x="152" y="75"/>
                    <a:pt x="152" y="75"/>
                    <a:pt x="152" y="75"/>
                  </a:cubicBezTo>
                  <a:cubicBezTo>
                    <a:pt x="152" y="75"/>
                    <a:pt x="149" y="73"/>
                    <a:pt x="149" y="73"/>
                  </a:cubicBezTo>
                  <a:cubicBezTo>
                    <a:pt x="148" y="72"/>
                    <a:pt x="138" y="76"/>
                    <a:pt x="138" y="76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2"/>
                    <a:pt x="130" y="85"/>
                    <a:pt x="129" y="86"/>
                  </a:cubicBezTo>
                  <a:cubicBezTo>
                    <a:pt x="129" y="87"/>
                    <a:pt x="130" y="95"/>
                    <a:pt x="130" y="95"/>
                  </a:cubicBezTo>
                  <a:cubicBezTo>
                    <a:pt x="130" y="95"/>
                    <a:pt x="134" y="95"/>
                    <a:pt x="133" y="96"/>
                  </a:cubicBezTo>
                  <a:cubicBezTo>
                    <a:pt x="131" y="97"/>
                    <a:pt x="132" y="102"/>
                    <a:pt x="132" y="102"/>
                  </a:cubicBezTo>
                  <a:cubicBezTo>
                    <a:pt x="136" y="105"/>
                    <a:pt x="136" y="105"/>
                    <a:pt x="136" y="105"/>
                  </a:cubicBezTo>
                  <a:cubicBezTo>
                    <a:pt x="136" y="105"/>
                    <a:pt x="142" y="107"/>
                    <a:pt x="143" y="107"/>
                  </a:cubicBezTo>
                  <a:cubicBezTo>
                    <a:pt x="144" y="107"/>
                    <a:pt x="146" y="105"/>
                    <a:pt x="147" y="105"/>
                  </a:cubicBezTo>
                  <a:cubicBezTo>
                    <a:pt x="147" y="104"/>
                    <a:pt x="151" y="101"/>
                    <a:pt x="152" y="101"/>
                  </a:cubicBezTo>
                  <a:cubicBezTo>
                    <a:pt x="153" y="101"/>
                    <a:pt x="156" y="98"/>
                    <a:pt x="156" y="99"/>
                  </a:cubicBezTo>
                  <a:cubicBezTo>
                    <a:pt x="157" y="100"/>
                    <a:pt x="157" y="104"/>
                    <a:pt x="158" y="105"/>
                  </a:cubicBezTo>
                  <a:cubicBezTo>
                    <a:pt x="159" y="106"/>
                    <a:pt x="161" y="108"/>
                    <a:pt x="162" y="110"/>
                  </a:cubicBezTo>
                  <a:cubicBezTo>
                    <a:pt x="163" y="112"/>
                    <a:pt x="164" y="115"/>
                    <a:pt x="164" y="115"/>
                  </a:cubicBezTo>
                  <a:cubicBezTo>
                    <a:pt x="163" y="116"/>
                    <a:pt x="161" y="118"/>
                    <a:pt x="161" y="118"/>
                  </a:cubicBezTo>
                  <a:cubicBezTo>
                    <a:pt x="161" y="118"/>
                    <a:pt x="156" y="118"/>
                    <a:pt x="156" y="119"/>
                  </a:cubicBezTo>
                  <a:cubicBezTo>
                    <a:pt x="155" y="120"/>
                    <a:pt x="154" y="120"/>
                    <a:pt x="154" y="120"/>
                  </a:cubicBezTo>
                  <a:cubicBezTo>
                    <a:pt x="153" y="119"/>
                    <a:pt x="155" y="117"/>
                    <a:pt x="156" y="116"/>
                  </a:cubicBezTo>
                  <a:cubicBezTo>
                    <a:pt x="156" y="116"/>
                    <a:pt x="155" y="113"/>
                    <a:pt x="154" y="113"/>
                  </a:cubicBezTo>
                  <a:cubicBezTo>
                    <a:pt x="153" y="114"/>
                    <a:pt x="153" y="112"/>
                    <a:pt x="153" y="112"/>
                  </a:cubicBezTo>
                  <a:cubicBezTo>
                    <a:pt x="154" y="111"/>
                    <a:pt x="154" y="108"/>
                    <a:pt x="154" y="108"/>
                  </a:cubicBezTo>
                  <a:cubicBezTo>
                    <a:pt x="154" y="108"/>
                    <a:pt x="153" y="108"/>
                    <a:pt x="152" y="108"/>
                  </a:cubicBezTo>
                  <a:cubicBezTo>
                    <a:pt x="152" y="108"/>
                    <a:pt x="146" y="110"/>
                    <a:pt x="146" y="110"/>
                  </a:cubicBezTo>
                  <a:cubicBezTo>
                    <a:pt x="146" y="110"/>
                    <a:pt x="143" y="113"/>
                    <a:pt x="143" y="114"/>
                  </a:cubicBezTo>
                  <a:cubicBezTo>
                    <a:pt x="143" y="115"/>
                    <a:pt x="142" y="118"/>
                    <a:pt x="143" y="120"/>
                  </a:cubicBezTo>
                  <a:cubicBezTo>
                    <a:pt x="143" y="123"/>
                    <a:pt x="145" y="126"/>
                    <a:pt x="145" y="126"/>
                  </a:cubicBezTo>
                  <a:cubicBezTo>
                    <a:pt x="145" y="126"/>
                    <a:pt x="147" y="128"/>
                    <a:pt x="147" y="129"/>
                  </a:cubicBezTo>
                  <a:cubicBezTo>
                    <a:pt x="146" y="129"/>
                    <a:pt x="144" y="132"/>
                    <a:pt x="144" y="132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0" y="132"/>
                    <a:pt x="134" y="133"/>
                    <a:pt x="133" y="133"/>
                  </a:cubicBezTo>
                  <a:cubicBezTo>
                    <a:pt x="132" y="133"/>
                    <a:pt x="126" y="135"/>
                    <a:pt x="126" y="136"/>
                  </a:cubicBezTo>
                  <a:cubicBezTo>
                    <a:pt x="126" y="137"/>
                    <a:pt x="124" y="143"/>
                    <a:pt x="124" y="143"/>
                  </a:cubicBezTo>
                  <a:cubicBezTo>
                    <a:pt x="124" y="144"/>
                    <a:pt x="117" y="148"/>
                    <a:pt x="117" y="148"/>
                  </a:cubicBezTo>
                  <a:cubicBezTo>
                    <a:pt x="116" y="148"/>
                    <a:pt x="111" y="150"/>
                    <a:pt x="111" y="150"/>
                  </a:cubicBezTo>
                  <a:cubicBezTo>
                    <a:pt x="111" y="150"/>
                    <a:pt x="109" y="155"/>
                    <a:pt x="109" y="155"/>
                  </a:cubicBezTo>
                  <a:cubicBezTo>
                    <a:pt x="108" y="155"/>
                    <a:pt x="101" y="159"/>
                    <a:pt x="101" y="159"/>
                  </a:cubicBezTo>
                  <a:cubicBezTo>
                    <a:pt x="101" y="159"/>
                    <a:pt x="95" y="157"/>
                    <a:pt x="95" y="156"/>
                  </a:cubicBezTo>
                  <a:cubicBezTo>
                    <a:pt x="95" y="156"/>
                    <a:pt x="93" y="154"/>
                    <a:pt x="93" y="155"/>
                  </a:cubicBezTo>
                  <a:cubicBezTo>
                    <a:pt x="93" y="155"/>
                    <a:pt x="95" y="160"/>
                    <a:pt x="95" y="161"/>
                  </a:cubicBezTo>
                  <a:cubicBezTo>
                    <a:pt x="95" y="162"/>
                    <a:pt x="95" y="164"/>
                    <a:pt x="95" y="163"/>
                  </a:cubicBezTo>
                  <a:cubicBezTo>
                    <a:pt x="94" y="163"/>
                    <a:pt x="91" y="162"/>
                    <a:pt x="90" y="162"/>
                  </a:cubicBezTo>
                  <a:cubicBezTo>
                    <a:pt x="90" y="161"/>
                    <a:pt x="84" y="161"/>
                    <a:pt x="84" y="161"/>
                  </a:cubicBezTo>
                  <a:cubicBezTo>
                    <a:pt x="82" y="161"/>
                    <a:pt x="82" y="161"/>
                    <a:pt x="82" y="161"/>
                  </a:cubicBezTo>
                  <a:cubicBezTo>
                    <a:pt x="82" y="161"/>
                    <a:pt x="79" y="164"/>
                    <a:pt x="79" y="163"/>
                  </a:cubicBezTo>
                  <a:cubicBezTo>
                    <a:pt x="79" y="163"/>
                    <a:pt x="79" y="165"/>
                    <a:pt x="79" y="165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86" y="169"/>
                    <a:pt x="86" y="169"/>
                    <a:pt x="86" y="169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6" y="183"/>
                    <a:pt x="96" y="183"/>
                    <a:pt x="96" y="183"/>
                  </a:cubicBezTo>
                  <a:cubicBezTo>
                    <a:pt x="96" y="183"/>
                    <a:pt x="94" y="192"/>
                    <a:pt x="94" y="193"/>
                  </a:cubicBezTo>
                  <a:cubicBezTo>
                    <a:pt x="94" y="193"/>
                    <a:pt x="90" y="196"/>
                    <a:pt x="90" y="196"/>
                  </a:cubicBezTo>
                  <a:cubicBezTo>
                    <a:pt x="80" y="195"/>
                    <a:pt x="80" y="195"/>
                    <a:pt x="80" y="195"/>
                  </a:cubicBezTo>
                  <a:cubicBezTo>
                    <a:pt x="80" y="195"/>
                    <a:pt x="75" y="194"/>
                    <a:pt x="74" y="194"/>
                  </a:cubicBezTo>
                  <a:cubicBezTo>
                    <a:pt x="74" y="194"/>
                    <a:pt x="67" y="195"/>
                    <a:pt x="67" y="195"/>
                  </a:cubicBezTo>
                  <a:cubicBezTo>
                    <a:pt x="66" y="194"/>
                    <a:pt x="64" y="194"/>
                    <a:pt x="64" y="194"/>
                  </a:cubicBezTo>
                  <a:cubicBezTo>
                    <a:pt x="63" y="193"/>
                    <a:pt x="63" y="193"/>
                    <a:pt x="63" y="193"/>
                  </a:cubicBezTo>
                  <a:cubicBezTo>
                    <a:pt x="60" y="193"/>
                    <a:pt x="60" y="193"/>
                    <a:pt x="60" y="193"/>
                  </a:cubicBezTo>
                  <a:cubicBezTo>
                    <a:pt x="58" y="195"/>
                    <a:pt x="58" y="195"/>
                    <a:pt x="58" y="195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199"/>
                    <a:pt x="56" y="205"/>
                    <a:pt x="56" y="205"/>
                  </a:cubicBezTo>
                  <a:cubicBezTo>
                    <a:pt x="55" y="204"/>
                    <a:pt x="55" y="212"/>
                    <a:pt x="55" y="212"/>
                  </a:cubicBezTo>
                  <a:cubicBezTo>
                    <a:pt x="55" y="212"/>
                    <a:pt x="52" y="219"/>
                    <a:pt x="51" y="220"/>
                  </a:cubicBezTo>
                  <a:cubicBezTo>
                    <a:pt x="51" y="220"/>
                    <a:pt x="51" y="224"/>
                    <a:pt x="51" y="224"/>
                  </a:cubicBezTo>
                  <a:cubicBezTo>
                    <a:pt x="53" y="228"/>
                    <a:pt x="53" y="228"/>
                    <a:pt x="53" y="228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3" y="232"/>
                    <a:pt x="52" y="235"/>
                    <a:pt x="52" y="235"/>
                  </a:cubicBezTo>
                  <a:cubicBezTo>
                    <a:pt x="53" y="235"/>
                    <a:pt x="58" y="235"/>
                    <a:pt x="58" y="235"/>
                  </a:cubicBezTo>
                  <a:cubicBezTo>
                    <a:pt x="58" y="234"/>
                    <a:pt x="61" y="232"/>
                    <a:pt x="62" y="234"/>
                  </a:cubicBezTo>
                  <a:cubicBezTo>
                    <a:pt x="62" y="235"/>
                    <a:pt x="64" y="234"/>
                    <a:pt x="65" y="235"/>
                  </a:cubicBezTo>
                  <a:cubicBezTo>
                    <a:pt x="65" y="237"/>
                    <a:pt x="67" y="240"/>
                    <a:pt x="67" y="241"/>
                  </a:cubicBezTo>
                  <a:cubicBezTo>
                    <a:pt x="67" y="241"/>
                    <a:pt x="69" y="242"/>
                    <a:pt x="69" y="242"/>
                  </a:cubicBezTo>
                  <a:cubicBezTo>
                    <a:pt x="69" y="243"/>
                    <a:pt x="69" y="243"/>
                    <a:pt x="69" y="243"/>
                  </a:cubicBezTo>
                  <a:cubicBezTo>
                    <a:pt x="68" y="244"/>
                    <a:pt x="68" y="244"/>
                    <a:pt x="68" y="244"/>
                  </a:cubicBezTo>
                  <a:cubicBezTo>
                    <a:pt x="64" y="253"/>
                    <a:pt x="64" y="253"/>
                    <a:pt x="64" y="253"/>
                  </a:cubicBezTo>
                  <a:cubicBezTo>
                    <a:pt x="55" y="259"/>
                    <a:pt x="55" y="259"/>
                    <a:pt x="55" y="259"/>
                  </a:cubicBezTo>
                  <a:cubicBezTo>
                    <a:pt x="50" y="262"/>
                    <a:pt x="50" y="262"/>
                    <a:pt x="50" y="262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46" y="269"/>
                    <a:pt x="46" y="269"/>
                    <a:pt x="46" y="269"/>
                  </a:cubicBezTo>
                  <a:cubicBezTo>
                    <a:pt x="46" y="274"/>
                    <a:pt x="46" y="274"/>
                    <a:pt x="46" y="274"/>
                  </a:cubicBezTo>
                  <a:cubicBezTo>
                    <a:pt x="46" y="274"/>
                    <a:pt x="46" y="280"/>
                    <a:pt x="46" y="280"/>
                  </a:cubicBezTo>
                  <a:cubicBezTo>
                    <a:pt x="46" y="280"/>
                    <a:pt x="34" y="291"/>
                    <a:pt x="34" y="291"/>
                  </a:cubicBezTo>
                  <a:cubicBezTo>
                    <a:pt x="28" y="293"/>
                    <a:pt x="28" y="293"/>
                    <a:pt x="28" y="293"/>
                  </a:cubicBezTo>
                  <a:cubicBezTo>
                    <a:pt x="24" y="299"/>
                    <a:pt x="24" y="299"/>
                    <a:pt x="24" y="299"/>
                  </a:cubicBezTo>
                  <a:cubicBezTo>
                    <a:pt x="24" y="299"/>
                    <a:pt x="19" y="303"/>
                    <a:pt x="19" y="304"/>
                  </a:cubicBezTo>
                  <a:cubicBezTo>
                    <a:pt x="19" y="305"/>
                    <a:pt x="16" y="308"/>
                    <a:pt x="16" y="308"/>
                  </a:cubicBezTo>
                  <a:cubicBezTo>
                    <a:pt x="16" y="308"/>
                    <a:pt x="17" y="314"/>
                    <a:pt x="16" y="313"/>
                  </a:cubicBezTo>
                  <a:cubicBezTo>
                    <a:pt x="16" y="312"/>
                    <a:pt x="10" y="319"/>
                    <a:pt x="10" y="319"/>
                  </a:cubicBezTo>
                  <a:cubicBezTo>
                    <a:pt x="10" y="319"/>
                    <a:pt x="8" y="326"/>
                    <a:pt x="8" y="326"/>
                  </a:cubicBezTo>
                  <a:cubicBezTo>
                    <a:pt x="8" y="327"/>
                    <a:pt x="4" y="332"/>
                    <a:pt x="4" y="332"/>
                  </a:cubicBezTo>
                  <a:cubicBezTo>
                    <a:pt x="3" y="332"/>
                    <a:pt x="3" y="336"/>
                    <a:pt x="3" y="336"/>
                  </a:cubicBezTo>
                  <a:cubicBezTo>
                    <a:pt x="3" y="337"/>
                    <a:pt x="5" y="339"/>
                    <a:pt x="5" y="339"/>
                  </a:cubicBezTo>
                  <a:cubicBezTo>
                    <a:pt x="5" y="339"/>
                    <a:pt x="7" y="343"/>
                    <a:pt x="7" y="343"/>
                  </a:cubicBezTo>
                  <a:cubicBezTo>
                    <a:pt x="7" y="342"/>
                    <a:pt x="7" y="344"/>
                    <a:pt x="7" y="344"/>
                  </a:cubicBezTo>
                  <a:cubicBezTo>
                    <a:pt x="5" y="347"/>
                    <a:pt x="5" y="347"/>
                    <a:pt x="5" y="347"/>
                  </a:cubicBezTo>
                  <a:cubicBezTo>
                    <a:pt x="5" y="347"/>
                    <a:pt x="7" y="350"/>
                    <a:pt x="7" y="351"/>
                  </a:cubicBezTo>
                  <a:cubicBezTo>
                    <a:pt x="7" y="351"/>
                    <a:pt x="7" y="361"/>
                    <a:pt x="7" y="361"/>
                  </a:cubicBezTo>
                  <a:cubicBezTo>
                    <a:pt x="5" y="366"/>
                    <a:pt x="5" y="366"/>
                    <a:pt x="5" y="366"/>
                  </a:cubicBezTo>
                  <a:cubicBezTo>
                    <a:pt x="3" y="373"/>
                    <a:pt x="3" y="373"/>
                    <a:pt x="3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3" y="381"/>
                    <a:pt x="3" y="381"/>
                    <a:pt x="3" y="381"/>
                  </a:cubicBezTo>
                  <a:cubicBezTo>
                    <a:pt x="4" y="384"/>
                    <a:pt x="4" y="384"/>
                    <a:pt x="4" y="384"/>
                  </a:cubicBezTo>
                  <a:cubicBezTo>
                    <a:pt x="3" y="387"/>
                    <a:pt x="3" y="387"/>
                    <a:pt x="3" y="387"/>
                  </a:cubicBezTo>
                  <a:cubicBezTo>
                    <a:pt x="3" y="390"/>
                    <a:pt x="3" y="390"/>
                    <a:pt x="3" y="390"/>
                  </a:cubicBezTo>
                  <a:cubicBezTo>
                    <a:pt x="5" y="396"/>
                    <a:pt x="5" y="396"/>
                    <a:pt x="5" y="396"/>
                  </a:cubicBezTo>
                  <a:cubicBezTo>
                    <a:pt x="5" y="396"/>
                    <a:pt x="7" y="398"/>
                    <a:pt x="8" y="397"/>
                  </a:cubicBezTo>
                  <a:cubicBezTo>
                    <a:pt x="8" y="397"/>
                    <a:pt x="13" y="400"/>
                    <a:pt x="14" y="401"/>
                  </a:cubicBezTo>
                  <a:cubicBezTo>
                    <a:pt x="14" y="403"/>
                    <a:pt x="20" y="410"/>
                    <a:pt x="20" y="410"/>
                  </a:cubicBezTo>
                  <a:cubicBezTo>
                    <a:pt x="20" y="410"/>
                    <a:pt x="21" y="412"/>
                    <a:pt x="21" y="41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4" y="422"/>
                    <a:pt x="38" y="433"/>
                    <a:pt x="38" y="433"/>
                  </a:cubicBezTo>
                  <a:cubicBezTo>
                    <a:pt x="39" y="432"/>
                    <a:pt x="53" y="443"/>
                    <a:pt x="53" y="443"/>
                  </a:cubicBezTo>
                  <a:cubicBezTo>
                    <a:pt x="53" y="443"/>
                    <a:pt x="65" y="437"/>
                    <a:pt x="65" y="438"/>
                  </a:cubicBezTo>
                  <a:cubicBezTo>
                    <a:pt x="65" y="438"/>
                    <a:pt x="75" y="437"/>
                    <a:pt x="75" y="437"/>
                  </a:cubicBezTo>
                  <a:cubicBezTo>
                    <a:pt x="81" y="438"/>
                    <a:pt x="81" y="438"/>
                    <a:pt x="81" y="438"/>
                  </a:cubicBezTo>
                  <a:cubicBezTo>
                    <a:pt x="85" y="440"/>
                    <a:pt x="85" y="440"/>
                    <a:pt x="85" y="440"/>
                  </a:cubicBezTo>
                  <a:cubicBezTo>
                    <a:pt x="101" y="433"/>
                    <a:pt x="101" y="433"/>
                    <a:pt x="101" y="433"/>
                  </a:cubicBezTo>
                  <a:cubicBezTo>
                    <a:pt x="105" y="430"/>
                    <a:pt x="105" y="430"/>
                    <a:pt x="105" y="430"/>
                  </a:cubicBezTo>
                  <a:cubicBezTo>
                    <a:pt x="117" y="430"/>
                    <a:pt x="117" y="430"/>
                    <a:pt x="117" y="430"/>
                  </a:cubicBezTo>
                  <a:cubicBezTo>
                    <a:pt x="123" y="432"/>
                    <a:pt x="123" y="432"/>
                    <a:pt x="123" y="432"/>
                  </a:cubicBezTo>
                  <a:cubicBezTo>
                    <a:pt x="123" y="432"/>
                    <a:pt x="127" y="438"/>
                    <a:pt x="127" y="439"/>
                  </a:cubicBezTo>
                  <a:cubicBezTo>
                    <a:pt x="127" y="440"/>
                    <a:pt x="130" y="444"/>
                    <a:pt x="130" y="444"/>
                  </a:cubicBezTo>
                  <a:cubicBezTo>
                    <a:pt x="130" y="443"/>
                    <a:pt x="144" y="442"/>
                    <a:pt x="145" y="443"/>
                  </a:cubicBezTo>
                  <a:cubicBezTo>
                    <a:pt x="145" y="443"/>
                    <a:pt x="151" y="449"/>
                    <a:pt x="151" y="449"/>
                  </a:cubicBezTo>
                  <a:cubicBezTo>
                    <a:pt x="151" y="454"/>
                    <a:pt x="151" y="454"/>
                    <a:pt x="151" y="454"/>
                  </a:cubicBezTo>
                  <a:cubicBezTo>
                    <a:pt x="150" y="464"/>
                    <a:pt x="150" y="464"/>
                    <a:pt x="150" y="464"/>
                  </a:cubicBezTo>
                  <a:cubicBezTo>
                    <a:pt x="148" y="469"/>
                    <a:pt x="148" y="469"/>
                    <a:pt x="148" y="469"/>
                  </a:cubicBezTo>
                  <a:cubicBezTo>
                    <a:pt x="146" y="473"/>
                    <a:pt x="146" y="473"/>
                    <a:pt x="146" y="473"/>
                  </a:cubicBezTo>
                  <a:cubicBezTo>
                    <a:pt x="145" y="476"/>
                    <a:pt x="145" y="476"/>
                    <a:pt x="145" y="476"/>
                  </a:cubicBezTo>
                  <a:cubicBezTo>
                    <a:pt x="145" y="476"/>
                    <a:pt x="160" y="497"/>
                    <a:pt x="160" y="497"/>
                  </a:cubicBezTo>
                  <a:cubicBezTo>
                    <a:pt x="160" y="498"/>
                    <a:pt x="163" y="506"/>
                    <a:pt x="163" y="506"/>
                  </a:cubicBezTo>
                  <a:cubicBezTo>
                    <a:pt x="168" y="517"/>
                    <a:pt x="168" y="517"/>
                    <a:pt x="168" y="517"/>
                  </a:cubicBezTo>
                  <a:cubicBezTo>
                    <a:pt x="170" y="523"/>
                    <a:pt x="170" y="523"/>
                    <a:pt x="170" y="523"/>
                  </a:cubicBezTo>
                  <a:cubicBezTo>
                    <a:pt x="168" y="527"/>
                    <a:pt x="168" y="527"/>
                    <a:pt x="168" y="527"/>
                  </a:cubicBezTo>
                  <a:cubicBezTo>
                    <a:pt x="172" y="538"/>
                    <a:pt x="172" y="538"/>
                    <a:pt x="172" y="538"/>
                  </a:cubicBezTo>
                  <a:cubicBezTo>
                    <a:pt x="170" y="548"/>
                    <a:pt x="170" y="548"/>
                    <a:pt x="170" y="548"/>
                  </a:cubicBezTo>
                  <a:cubicBezTo>
                    <a:pt x="164" y="562"/>
                    <a:pt x="164" y="562"/>
                    <a:pt x="164" y="562"/>
                  </a:cubicBezTo>
                  <a:cubicBezTo>
                    <a:pt x="162" y="572"/>
                    <a:pt x="162" y="572"/>
                    <a:pt x="162" y="572"/>
                  </a:cubicBezTo>
                  <a:cubicBezTo>
                    <a:pt x="162" y="585"/>
                    <a:pt x="162" y="585"/>
                    <a:pt x="162" y="585"/>
                  </a:cubicBezTo>
                  <a:cubicBezTo>
                    <a:pt x="170" y="601"/>
                    <a:pt x="170" y="601"/>
                    <a:pt x="170" y="601"/>
                  </a:cubicBezTo>
                  <a:cubicBezTo>
                    <a:pt x="178" y="618"/>
                    <a:pt x="178" y="618"/>
                    <a:pt x="178" y="618"/>
                  </a:cubicBezTo>
                  <a:cubicBezTo>
                    <a:pt x="178" y="638"/>
                    <a:pt x="178" y="638"/>
                    <a:pt x="178" y="638"/>
                  </a:cubicBezTo>
                  <a:cubicBezTo>
                    <a:pt x="185" y="649"/>
                    <a:pt x="185" y="649"/>
                    <a:pt x="185" y="649"/>
                  </a:cubicBezTo>
                  <a:cubicBezTo>
                    <a:pt x="189" y="659"/>
                    <a:pt x="189" y="659"/>
                    <a:pt x="189" y="659"/>
                  </a:cubicBezTo>
                  <a:cubicBezTo>
                    <a:pt x="193" y="669"/>
                    <a:pt x="193" y="669"/>
                    <a:pt x="193" y="669"/>
                  </a:cubicBezTo>
                  <a:cubicBezTo>
                    <a:pt x="196" y="672"/>
                    <a:pt x="196" y="672"/>
                    <a:pt x="196" y="672"/>
                  </a:cubicBezTo>
                  <a:cubicBezTo>
                    <a:pt x="196" y="672"/>
                    <a:pt x="196" y="677"/>
                    <a:pt x="195" y="677"/>
                  </a:cubicBezTo>
                  <a:cubicBezTo>
                    <a:pt x="195" y="677"/>
                    <a:pt x="193" y="677"/>
                    <a:pt x="193" y="678"/>
                  </a:cubicBezTo>
                  <a:cubicBezTo>
                    <a:pt x="194" y="679"/>
                    <a:pt x="198" y="685"/>
                    <a:pt x="198" y="685"/>
                  </a:cubicBezTo>
                  <a:cubicBezTo>
                    <a:pt x="198" y="688"/>
                    <a:pt x="198" y="688"/>
                    <a:pt x="198" y="688"/>
                  </a:cubicBezTo>
                  <a:cubicBezTo>
                    <a:pt x="203" y="691"/>
                    <a:pt x="203" y="691"/>
                    <a:pt x="203" y="691"/>
                  </a:cubicBezTo>
                  <a:cubicBezTo>
                    <a:pt x="207" y="689"/>
                    <a:pt x="207" y="689"/>
                    <a:pt x="207" y="689"/>
                  </a:cubicBezTo>
                  <a:cubicBezTo>
                    <a:pt x="207" y="689"/>
                    <a:pt x="212" y="688"/>
                    <a:pt x="212" y="688"/>
                  </a:cubicBezTo>
                  <a:cubicBezTo>
                    <a:pt x="213" y="689"/>
                    <a:pt x="219" y="686"/>
                    <a:pt x="219" y="686"/>
                  </a:cubicBezTo>
                  <a:cubicBezTo>
                    <a:pt x="228" y="688"/>
                    <a:pt x="228" y="688"/>
                    <a:pt x="228" y="688"/>
                  </a:cubicBezTo>
                  <a:cubicBezTo>
                    <a:pt x="235" y="684"/>
                    <a:pt x="235" y="684"/>
                    <a:pt x="235" y="684"/>
                  </a:cubicBezTo>
                  <a:cubicBezTo>
                    <a:pt x="242" y="684"/>
                    <a:pt x="242" y="684"/>
                    <a:pt x="242" y="684"/>
                  </a:cubicBezTo>
                  <a:cubicBezTo>
                    <a:pt x="242" y="684"/>
                    <a:pt x="255" y="672"/>
                    <a:pt x="255" y="672"/>
                  </a:cubicBezTo>
                  <a:cubicBezTo>
                    <a:pt x="255" y="672"/>
                    <a:pt x="267" y="657"/>
                    <a:pt x="267" y="657"/>
                  </a:cubicBezTo>
                  <a:cubicBezTo>
                    <a:pt x="273" y="652"/>
                    <a:pt x="273" y="652"/>
                    <a:pt x="273" y="652"/>
                  </a:cubicBezTo>
                  <a:cubicBezTo>
                    <a:pt x="276" y="642"/>
                    <a:pt x="276" y="642"/>
                    <a:pt x="276" y="642"/>
                  </a:cubicBezTo>
                  <a:cubicBezTo>
                    <a:pt x="275" y="635"/>
                    <a:pt x="275" y="635"/>
                    <a:pt x="275" y="635"/>
                  </a:cubicBezTo>
                  <a:cubicBezTo>
                    <a:pt x="275" y="635"/>
                    <a:pt x="277" y="632"/>
                    <a:pt x="278" y="631"/>
                  </a:cubicBezTo>
                  <a:cubicBezTo>
                    <a:pt x="279" y="631"/>
                    <a:pt x="290" y="624"/>
                    <a:pt x="290" y="624"/>
                  </a:cubicBezTo>
                  <a:cubicBezTo>
                    <a:pt x="292" y="614"/>
                    <a:pt x="292" y="614"/>
                    <a:pt x="292" y="614"/>
                  </a:cubicBezTo>
                  <a:cubicBezTo>
                    <a:pt x="290" y="603"/>
                    <a:pt x="290" y="603"/>
                    <a:pt x="290" y="603"/>
                  </a:cubicBezTo>
                  <a:cubicBezTo>
                    <a:pt x="290" y="603"/>
                    <a:pt x="288" y="599"/>
                    <a:pt x="288" y="599"/>
                  </a:cubicBezTo>
                  <a:cubicBezTo>
                    <a:pt x="288" y="598"/>
                    <a:pt x="289" y="595"/>
                    <a:pt x="289" y="595"/>
                  </a:cubicBezTo>
                  <a:cubicBezTo>
                    <a:pt x="300" y="586"/>
                    <a:pt x="300" y="586"/>
                    <a:pt x="300" y="586"/>
                  </a:cubicBezTo>
                  <a:cubicBezTo>
                    <a:pt x="300" y="586"/>
                    <a:pt x="302" y="583"/>
                    <a:pt x="303" y="582"/>
                  </a:cubicBezTo>
                  <a:cubicBezTo>
                    <a:pt x="304" y="581"/>
                    <a:pt x="314" y="576"/>
                    <a:pt x="314" y="576"/>
                  </a:cubicBezTo>
                  <a:cubicBezTo>
                    <a:pt x="321" y="570"/>
                    <a:pt x="321" y="570"/>
                    <a:pt x="321" y="570"/>
                  </a:cubicBezTo>
                  <a:cubicBezTo>
                    <a:pt x="322" y="546"/>
                    <a:pt x="322" y="546"/>
                    <a:pt x="322" y="546"/>
                  </a:cubicBezTo>
                  <a:cubicBezTo>
                    <a:pt x="322" y="546"/>
                    <a:pt x="320" y="537"/>
                    <a:pt x="320" y="536"/>
                  </a:cubicBezTo>
                  <a:cubicBezTo>
                    <a:pt x="319" y="535"/>
                    <a:pt x="315" y="520"/>
                    <a:pt x="315" y="519"/>
                  </a:cubicBezTo>
                  <a:cubicBezTo>
                    <a:pt x="315" y="519"/>
                    <a:pt x="313" y="510"/>
                    <a:pt x="313" y="509"/>
                  </a:cubicBezTo>
                  <a:cubicBezTo>
                    <a:pt x="313" y="508"/>
                    <a:pt x="317" y="497"/>
                    <a:pt x="317" y="497"/>
                  </a:cubicBezTo>
                  <a:cubicBezTo>
                    <a:pt x="322" y="487"/>
                    <a:pt x="322" y="487"/>
                    <a:pt x="322" y="487"/>
                  </a:cubicBezTo>
                  <a:cubicBezTo>
                    <a:pt x="344" y="462"/>
                    <a:pt x="344" y="462"/>
                    <a:pt x="344" y="462"/>
                  </a:cubicBezTo>
                  <a:cubicBezTo>
                    <a:pt x="356" y="452"/>
                    <a:pt x="356" y="452"/>
                    <a:pt x="356" y="452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380" y="409"/>
                    <a:pt x="380" y="409"/>
                    <a:pt x="380" y="409"/>
                  </a:cubicBezTo>
                  <a:cubicBezTo>
                    <a:pt x="381" y="395"/>
                    <a:pt x="381" y="395"/>
                    <a:pt x="381" y="395"/>
                  </a:cubicBezTo>
                  <a:cubicBezTo>
                    <a:pt x="377" y="394"/>
                    <a:pt x="377" y="394"/>
                    <a:pt x="377" y="394"/>
                  </a:cubicBezTo>
                  <a:cubicBezTo>
                    <a:pt x="377" y="394"/>
                    <a:pt x="375" y="396"/>
                    <a:pt x="375" y="397"/>
                  </a:cubicBezTo>
                  <a:cubicBezTo>
                    <a:pt x="374" y="397"/>
                    <a:pt x="363" y="398"/>
                    <a:pt x="363" y="398"/>
                  </a:cubicBezTo>
                  <a:cubicBezTo>
                    <a:pt x="350" y="401"/>
                    <a:pt x="350" y="401"/>
                    <a:pt x="350" y="401"/>
                  </a:cubicBezTo>
                  <a:cubicBezTo>
                    <a:pt x="344" y="404"/>
                    <a:pt x="344" y="404"/>
                    <a:pt x="344" y="404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8" y="392"/>
                    <a:pt x="338" y="392"/>
                    <a:pt x="338" y="392"/>
                  </a:cubicBezTo>
                  <a:cubicBezTo>
                    <a:pt x="330" y="382"/>
                    <a:pt x="330" y="382"/>
                    <a:pt x="330" y="382"/>
                  </a:cubicBezTo>
                  <a:cubicBezTo>
                    <a:pt x="317" y="370"/>
                    <a:pt x="317" y="370"/>
                    <a:pt x="317" y="370"/>
                  </a:cubicBezTo>
                  <a:cubicBezTo>
                    <a:pt x="317" y="370"/>
                    <a:pt x="311" y="365"/>
                    <a:pt x="312" y="365"/>
                  </a:cubicBezTo>
                  <a:cubicBezTo>
                    <a:pt x="312" y="365"/>
                    <a:pt x="308" y="353"/>
                    <a:pt x="308" y="354"/>
                  </a:cubicBezTo>
                  <a:cubicBezTo>
                    <a:pt x="308" y="354"/>
                    <a:pt x="302" y="348"/>
                    <a:pt x="302" y="348"/>
                  </a:cubicBezTo>
                  <a:cubicBezTo>
                    <a:pt x="302" y="337"/>
                    <a:pt x="302" y="337"/>
                    <a:pt x="302" y="337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2" y="299"/>
                    <a:pt x="282" y="298"/>
                  </a:cubicBezTo>
                  <a:cubicBezTo>
                    <a:pt x="281" y="297"/>
                    <a:pt x="279" y="293"/>
                    <a:pt x="279" y="293"/>
                  </a:cubicBezTo>
                  <a:cubicBezTo>
                    <a:pt x="280" y="293"/>
                    <a:pt x="286" y="293"/>
                    <a:pt x="286" y="293"/>
                  </a:cubicBezTo>
                  <a:cubicBezTo>
                    <a:pt x="286" y="293"/>
                    <a:pt x="297" y="305"/>
                    <a:pt x="297" y="306"/>
                  </a:cubicBezTo>
                  <a:cubicBezTo>
                    <a:pt x="297" y="307"/>
                    <a:pt x="303" y="317"/>
                    <a:pt x="303" y="317"/>
                  </a:cubicBezTo>
                  <a:cubicBezTo>
                    <a:pt x="303" y="317"/>
                    <a:pt x="308" y="324"/>
                    <a:pt x="308" y="323"/>
                  </a:cubicBezTo>
                  <a:cubicBezTo>
                    <a:pt x="308" y="323"/>
                    <a:pt x="309" y="330"/>
                    <a:pt x="309" y="330"/>
                  </a:cubicBezTo>
                  <a:cubicBezTo>
                    <a:pt x="309" y="331"/>
                    <a:pt x="312" y="338"/>
                    <a:pt x="312" y="338"/>
                  </a:cubicBezTo>
                  <a:cubicBezTo>
                    <a:pt x="321" y="346"/>
                    <a:pt x="321" y="346"/>
                    <a:pt x="321" y="346"/>
                  </a:cubicBezTo>
                  <a:cubicBezTo>
                    <a:pt x="323" y="352"/>
                    <a:pt x="323" y="352"/>
                    <a:pt x="323" y="352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3" y="367"/>
                    <a:pt x="333" y="367"/>
                    <a:pt x="333" y="367"/>
                  </a:cubicBezTo>
                  <a:cubicBezTo>
                    <a:pt x="327" y="362"/>
                    <a:pt x="327" y="362"/>
                    <a:pt x="327" y="362"/>
                  </a:cubicBezTo>
                  <a:cubicBezTo>
                    <a:pt x="327" y="362"/>
                    <a:pt x="325" y="365"/>
                    <a:pt x="326" y="365"/>
                  </a:cubicBezTo>
                  <a:cubicBezTo>
                    <a:pt x="326" y="365"/>
                    <a:pt x="332" y="371"/>
                    <a:pt x="332" y="371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7" y="387"/>
                    <a:pt x="337" y="387"/>
                    <a:pt x="337" y="387"/>
                  </a:cubicBezTo>
                  <a:cubicBezTo>
                    <a:pt x="340" y="390"/>
                    <a:pt x="340" y="390"/>
                    <a:pt x="340" y="390"/>
                  </a:cubicBezTo>
                  <a:cubicBezTo>
                    <a:pt x="349" y="388"/>
                    <a:pt x="349" y="388"/>
                    <a:pt x="349" y="388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63" y="382"/>
                    <a:pt x="363" y="382"/>
                    <a:pt x="363" y="382"/>
                  </a:cubicBezTo>
                  <a:cubicBezTo>
                    <a:pt x="368" y="381"/>
                    <a:pt x="368" y="381"/>
                    <a:pt x="368" y="381"/>
                  </a:cubicBezTo>
                  <a:cubicBezTo>
                    <a:pt x="368" y="381"/>
                    <a:pt x="371" y="377"/>
                    <a:pt x="372" y="377"/>
                  </a:cubicBezTo>
                  <a:cubicBezTo>
                    <a:pt x="372" y="377"/>
                    <a:pt x="386" y="371"/>
                    <a:pt x="386" y="371"/>
                  </a:cubicBezTo>
                  <a:cubicBezTo>
                    <a:pt x="386" y="371"/>
                    <a:pt x="387" y="366"/>
                    <a:pt x="387" y="366"/>
                  </a:cubicBezTo>
                  <a:cubicBezTo>
                    <a:pt x="388" y="366"/>
                    <a:pt x="402" y="362"/>
                    <a:pt x="402" y="362"/>
                  </a:cubicBezTo>
                  <a:cubicBezTo>
                    <a:pt x="403" y="356"/>
                    <a:pt x="403" y="356"/>
                    <a:pt x="403" y="356"/>
                  </a:cubicBezTo>
                  <a:cubicBezTo>
                    <a:pt x="409" y="356"/>
                    <a:pt x="409" y="356"/>
                    <a:pt x="409" y="356"/>
                  </a:cubicBezTo>
                  <a:cubicBezTo>
                    <a:pt x="410" y="352"/>
                    <a:pt x="410" y="352"/>
                    <a:pt x="410" y="352"/>
                  </a:cubicBezTo>
                  <a:cubicBezTo>
                    <a:pt x="415" y="349"/>
                    <a:pt x="415" y="349"/>
                    <a:pt x="415" y="349"/>
                  </a:cubicBezTo>
                  <a:cubicBezTo>
                    <a:pt x="415" y="341"/>
                    <a:pt x="415" y="341"/>
                    <a:pt x="415" y="341"/>
                  </a:cubicBezTo>
                  <a:cubicBezTo>
                    <a:pt x="419" y="342"/>
                    <a:pt x="419" y="342"/>
                    <a:pt x="419" y="342"/>
                  </a:cubicBezTo>
                  <a:cubicBezTo>
                    <a:pt x="420" y="340"/>
                    <a:pt x="420" y="340"/>
                    <a:pt x="420" y="340"/>
                  </a:cubicBezTo>
                  <a:cubicBezTo>
                    <a:pt x="419" y="338"/>
                    <a:pt x="419" y="338"/>
                    <a:pt x="419" y="338"/>
                  </a:cubicBezTo>
                  <a:cubicBezTo>
                    <a:pt x="425" y="330"/>
                    <a:pt x="425" y="330"/>
                    <a:pt x="425" y="330"/>
                  </a:cubicBezTo>
                  <a:cubicBezTo>
                    <a:pt x="425" y="327"/>
                    <a:pt x="425" y="327"/>
                    <a:pt x="425" y="327"/>
                  </a:cubicBezTo>
                  <a:cubicBezTo>
                    <a:pt x="419" y="322"/>
                    <a:pt x="419" y="322"/>
                    <a:pt x="419" y="322"/>
                  </a:cubicBezTo>
                  <a:cubicBezTo>
                    <a:pt x="417" y="319"/>
                    <a:pt x="417" y="319"/>
                    <a:pt x="417" y="319"/>
                  </a:cubicBezTo>
                  <a:cubicBezTo>
                    <a:pt x="417" y="319"/>
                    <a:pt x="408" y="318"/>
                    <a:pt x="408" y="318"/>
                  </a:cubicBezTo>
                  <a:cubicBezTo>
                    <a:pt x="408" y="317"/>
                    <a:pt x="404" y="309"/>
                    <a:pt x="404" y="309"/>
                  </a:cubicBezTo>
                  <a:cubicBezTo>
                    <a:pt x="404" y="307"/>
                    <a:pt x="404" y="303"/>
                    <a:pt x="404" y="303"/>
                  </a:cubicBezTo>
                  <a:cubicBezTo>
                    <a:pt x="403" y="303"/>
                    <a:pt x="401" y="306"/>
                    <a:pt x="401" y="306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382" y="318"/>
                    <a:pt x="379" y="317"/>
                    <a:pt x="379" y="316"/>
                  </a:cubicBezTo>
                  <a:cubicBezTo>
                    <a:pt x="379" y="316"/>
                    <a:pt x="379" y="309"/>
                    <a:pt x="379" y="309"/>
                  </a:cubicBezTo>
                  <a:cubicBezTo>
                    <a:pt x="379" y="309"/>
                    <a:pt x="375" y="304"/>
                    <a:pt x="375" y="304"/>
                  </a:cubicBezTo>
                  <a:cubicBezTo>
                    <a:pt x="375" y="303"/>
                    <a:pt x="372" y="309"/>
                    <a:pt x="372" y="309"/>
                  </a:cubicBezTo>
                  <a:cubicBezTo>
                    <a:pt x="372" y="309"/>
                    <a:pt x="368" y="304"/>
                    <a:pt x="368" y="303"/>
                  </a:cubicBezTo>
                  <a:cubicBezTo>
                    <a:pt x="369" y="303"/>
                    <a:pt x="366" y="298"/>
                    <a:pt x="366" y="298"/>
                  </a:cubicBezTo>
                  <a:cubicBezTo>
                    <a:pt x="358" y="288"/>
                    <a:pt x="358" y="288"/>
                    <a:pt x="358" y="288"/>
                  </a:cubicBezTo>
                  <a:cubicBezTo>
                    <a:pt x="358" y="283"/>
                    <a:pt x="358" y="283"/>
                    <a:pt x="358" y="283"/>
                  </a:cubicBezTo>
                  <a:cubicBezTo>
                    <a:pt x="358" y="283"/>
                    <a:pt x="362" y="279"/>
                    <a:pt x="362" y="279"/>
                  </a:cubicBezTo>
                  <a:cubicBezTo>
                    <a:pt x="363" y="279"/>
                    <a:pt x="369" y="278"/>
                    <a:pt x="369" y="280"/>
                  </a:cubicBezTo>
                  <a:cubicBezTo>
                    <a:pt x="370" y="282"/>
                    <a:pt x="375" y="289"/>
                    <a:pt x="375" y="290"/>
                  </a:cubicBezTo>
                  <a:cubicBezTo>
                    <a:pt x="375" y="291"/>
                    <a:pt x="382" y="297"/>
                    <a:pt x="383" y="297"/>
                  </a:cubicBezTo>
                  <a:cubicBezTo>
                    <a:pt x="384" y="297"/>
                    <a:pt x="387" y="299"/>
                    <a:pt x="387" y="299"/>
                  </a:cubicBezTo>
                  <a:cubicBezTo>
                    <a:pt x="388" y="300"/>
                    <a:pt x="390" y="301"/>
                    <a:pt x="391" y="302"/>
                  </a:cubicBezTo>
                  <a:cubicBezTo>
                    <a:pt x="392" y="303"/>
                    <a:pt x="394" y="302"/>
                    <a:pt x="394" y="302"/>
                  </a:cubicBezTo>
                  <a:cubicBezTo>
                    <a:pt x="399" y="301"/>
                    <a:pt x="399" y="301"/>
                    <a:pt x="399" y="301"/>
                  </a:cubicBezTo>
                  <a:cubicBezTo>
                    <a:pt x="399" y="301"/>
                    <a:pt x="404" y="297"/>
                    <a:pt x="404" y="298"/>
                  </a:cubicBezTo>
                  <a:cubicBezTo>
                    <a:pt x="404" y="299"/>
                    <a:pt x="409" y="299"/>
                    <a:pt x="408" y="300"/>
                  </a:cubicBezTo>
                  <a:cubicBezTo>
                    <a:pt x="408" y="301"/>
                    <a:pt x="408" y="305"/>
                    <a:pt x="409" y="306"/>
                  </a:cubicBezTo>
                  <a:cubicBezTo>
                    <a:pt x="409" y="307"/>
                    <a:pt x="431" y="310"/>
                    <a:pt x="431" y="310"/>
                  </a:cubicBezTo>
                  <a:cubicBezTo>
                    <a:pt x="441" y="311"/>
                    <a:pt x="441" y="311"/>
                    <a:pt x="441" y="311"/>
                  </a:cubicBezTo>
                  <a:cubicBezTo>
                    <a:pt x="441" y="311"/>
                    <a:pt x="451" y="310"/>
                    <a:pt x="452" y="310"/>
                  </a:cubicBezTo>
                  <a:cubicBezTo>
                    <a:pt x="452" y="310"/>
                    <a:pt x="459" y="311"/>
                    <a:pt x="460" y="311"/>
                  </a:cubicBezTo>
                  <a:cubicBezTo>
                    <a:pt x="460" y="311"/>
                    <a:pt x="470" y="321"/>
                    <a:pt x="470" y="321"/>
                  </a:cubicBezTo>
                  <a:cubicBezTo>
                    <a:pt x="479" y="326"/>
                    <a:pt x="479" y="326"/>
                    <a:pt x="479" y="326"/>
                  </a:cubicBezTo>
                  <a:cubicBezTo>
                    <a:pt x="481" y="325"/>
                    <a:pt x="481" y="325"/>
                    <a:pt x="481" y="325"/>
                  </a:cubicBezTo>
                  <a:cubicBezTo>
                    <a:pt x="476" y="328"/>
                    <a:pt x="476" y="328"/>
                    <a:pt x="476" y="328"/>
                  </a:cubicBezTo>
                  <a:cubicBezTo>
                    <a:pt x="476" y="328"/>
                    <a:pt x="478" y="332"/>
                    <a:pt x="478" y="332"/>
                  </a:cubicBezTo>
                  <a:cubicBezTo>
                    <a:pt x="478" y="333"/>
                    <a:pt x="487" y="339"/>
                    <a:pt x="487" y="339"/>
                  </a:cubicBezTo>
                  <a:cubicBezTo>
                    <a:pt x="487" y="339"/>
                    <a:pt x="490" y="337"/>
                    <a:pt x="490" y="337"/>
                  </a:cubicBezTo>
                  <a:cubicBezTo>
                    <a:pt x="491" y="337"/>
                    <a:pt x="493" y="336"/>
                    <a:pt x="493" y="335"/>
                  </a:cubicBezTo>
                  <a:cubicBezTo>
                    <a:pt x="493" y="334"/>
                    <a:pt x="493" y="331"/>
                    <a:pt x="493" y="330"/>
                  </a:cubicBezTo>
                  <a:cubicBezTo>
                    <a:pt x="494" y="330"/>
                    <a:pt x="495" y="329"/>
                    <a:pt x="496" y="330"/>
                  </a:cubicBezTo>
                  <a:cubicBezTo>
                    <a:pt x="496" y="332"/>
                    <a:pt x="498" y="346"/>
                    <a:pt x="497" y="346"/>
                  </a:cubicBezTo>
                  <a:cubicBezTo>
                    <a:pt x="497" y="346"/>
                    <a:pt x="500" y="356"/>
                    <a:pt x="500" y="357"/>
                  </a:cubicBezTo>
                  <a:cubicBezTo>
                    <a:pt x="500" y="357"/>
                    <a:pt x="504" y="369"/>
                    <a:pt x="504" y="370"/>
                  </a:cubicBezTo>
                  <a:cubicBezTo>
                    <a:pt x="504" y="370"/>
                    <a:pt x="511" y="384"/>
                    <a:pt x="511" y="385"/>
                  </a:cubicBezTo>
                  <a:cubicBezTo>
                    <a:pt x="512" y="385"/>
                    <a:pt x="518" y="402"/>
                    <a:pt x="518" y="402"/>
                  </a:cubicBezTo>
                  <a:cubicBezTo>
                    <a:pt x="518" y="402"/>
                    <a:pt x="522" y="409"/>
                    <a:pt x="522" y="410"/>
                  </a:cubicBezTo>
                  <a:cubicBezTo>
                    <a:pt x="521" y="411"/>
                    <a:pt x="523" y="416"/>
                    <a:pt x="524" y="417"/>
                  </a:cubicBezTo>
                  <a:cubicBezTo>
                    <a:pt x="525" y="418"/>
                    <a:pt x="529" y="419"/>
                    <a:pt x="529" y="419"/>
                  </a:cubicBezTo>
                  <a:cubicBezTo>
                    <a:pt x="529" y="419"/>
                    <a:pt x="531" y="417"/>
                    <a:pt x="532" y="417"/>
                  </a:cubicBezTo>
                  <a:cubicBezTo>
                    <a:pt x="532" y="416"/>
                    <a:pt x="534" y="413"/>
                    <a:pt x="534" y="412"/>
                  </a:cubicBezTo>
                  <a:cubicBezTo>
                    <a:pt x="535" y="411"/>
                    <a:pt x="538" y="411"/>
                    <a:pt x="538" y="412"/>
                  </a:cubicBezTo>
                  <a:cubicBezTo>
                    <a:pt x="538" y="412"/>
                    <a:pt x="541" y="414"/>
                    <a:pt x="541" y="414"/>
                  </a:cubicBezTo>
                  <a:cubicBezTo>
                    <a:pt x="541" y="422"/>
                    <a:pt x="541" y="422"/>
                    <a:pt x="541" y="422"/>
                  </a:cubicBezTo>
                  <a:cubicBezTo>
                    <a:pt x="541" y="422"/>
                    <a:pt x="542" y="427"/>
                    <a:pt x="542" y="429"/>
                  </a:cubicBezTo>
                  <a:cubicBezTo>
                    <a:pt x="543" y="431"/>
                    <a:pt x="547" y="432"/>
                    <a:pt x="547" y="432"/>
                  </a:cubicBezTo>
                  <a:cubicBezTo>
                    <a:pt x="551" y="428"/>
                    <a:pt x="551" y="428"/>
                    <a:pt x="551" y="428"/>
                  </a:cubicBezTo>
                  <a:cubicBezTo>
                    <a:pt x="553" y="420"/>
                    <a:pt x="553" y="420"/>
                    <a:pt x="553" y="420"/>
                  </a:cubicBezTo>
                  <a:cubicBezTo>
                    <a:pt x="549" y="413"/>
                    <a:pt x="549" y="413"/>
                    <a:pt x="549" y="413"/>
                  </a:cubicBezTo>
                  <a:cubicBezTo>
                    <a:pt x="549" y="413"/>
                    <a:pt x="545" y="409"/>
                    <a:pt x="545" y="409"/>
                  </a:cubicBezTo>
                  <a:cubicBezTo>
                    <a:pt x="544" y="408"/>
                    <a:pt x="541" y="408"/>
                    <a:pt x="541" y="408"/>
                  </a:cubicBezTo>
                  <a:cubicBezTo>
                    <a:pt x="541" y="408"/>
                    <a:pt x="541" y="409"/>
                    <a:pt x="542" y="410"/>
                  </a:cubicBezTo>
                  <a:cubicBezTo>
                    <a:pt x="542" y="411"/>
                    <a:pt x="541" y="411"/>
                    <a:pt x="541" y="411"/>
                  </a:cubicBezTo>
                  <a:cubicBezTo>
                    <a:pt x="537" y="410"/>
                    <a:pt x="537" y="410"/>
                    <a:pt x="537" y="410"/>
                  </a:cubicBezTo>
                  <a:cubicBezTo>
                    <a:pt x="538" y="405"/>
                    <a:pt x="538" y="405"/>
                    <a:pt x="538" y="405"/>
                  </a:cubicBezTo>
                  <a:cubicBezTo>
                    <a:pt x="538" y="405"/>
                    <a:pt x="541" y="405"/>
                    <a:pt x="541" y="405"/>
                  </a:cubicBezTo>
                  <a:cubicBezTo>
                    <a:pt x="542" y="405"/>
                    <a:pt x="541" y="398"/>
                    <a:pt x="541" y="398"/>
                  </a:cubicBezTo>
                  <a:cubicBezTo>
                    <a:pt x="541" y="398"/>
                    <a:pt x="542" y="387"/>
                    <a:pt x="542" y="387"/>
                  </a:cubicBezTo>
                  <a:cubicBezTo>
                    <a:pt x="543" y="387"/>
                    <a:pt x="542" y="375"/>
                    <a:pt x="541" y="375"/>
                  </a:cubicBezTo>
                  <a:cubicBezTo>
                    <a:pt x="539" y="374"/>
                    <a:pt x="541" y="371"/>
                    <a:pt x="541" y="371"/>
                  </a:cubicBezTo>
                  <a:cubicBezTo>
                    <a:pt x="542" y="370"/>
                    <a:pt x="548" y="368"/>
                    <a:pt x="548" y="368"/>
                  </a:cubicBezTo>
                  <a:cubicBezTo>
                    <a:pt x="552" y="361"/>
                    <a:pt x="552" y="361"/>
                    <a:pt x="552" y="361"/>
                  </a:cubicBezTo>
                  <a:cubicBezTo>
                    <a:pt x="552" y="361"/>
                    <a:pt x="558" y="357"/>
                    <a:pt x="558" y="357"/>
                  </a:cubicBezTo>
                  <a:cubicBezTo>
                    <a:pt x="559" y="356"/>
                    <a:pt x="566" y="349"/>
                    <a:pt x="566" y="348"/>
                  </a:cubicBezTo>
                  <a:cubicBezTo>
                    <a:pt x="566" y="347"/>
                    <a:pt x="567" y="344"/>
                    <a:pt x="569" y="344"/>
                  </a:cubicBezTo>
                  <a:cubicBezTo>
                    <a:pt x="571" y="344"/>
                    <a:pt x="574" y="341"/>
                    <a:pt x="574" y="341"/>
                  </a:cubicBezTo>
                  <a:cubicBezTo>
                    <a:pt x="574" y="336"/>
                    <a:pt x="574" y="336"/>
                    <a:pt x="574" y="336"/>
                  </a:cubicBezTo>
                  <a:cubicBezTo>
                    <a:pt x="574" y="336"/>
                    <a:pt x="575" y="333"/>
                    <a:pt x="576" y="333"/>
                  </a:cubicBezTo>
                  <a:cubicBezTo>
                    <a:pt x="578" y="332"/>
                    <a:pt x="581" y="332"/>
                    <a:pt x="581" y="332"/>
                  </a:cubicBezTo>
                  <a:cubicBezTo>
                    <a:pt x="581" y="332"/>
                    <a:pt x="582" y="334"/>
                    <a:pt x="582" y="334"/>
                  </a:cubicBezTo>
                  <a:cubicBezTo>
                    <a:pt x="581" y="334"/>
                    <a:pt x="590" y="332"/>
                    <a:pt x="590" y="332"/>
                  </a:cubicBezTo>
                  <a:cubicBezTo>
                    <a:pt x="590" y="332"/>
                    <a:pt x="593" y="332"/>
                    <a:pt x="594" y="332"/>
                  </a:cubicBezTo>
                  <a:cubicBezTo>
                    <a:pt x="595" y="331"/>
                    <a:pt x="597" y="329"/>
                    <a:pt x="597" y="329"/>
                  </a:cubicBezTo>
                  <a:cubicBezTo>
                    <a:pt x="597" y="329"/>
                    <a:pt x="596" y="326"/>
                    <a:pt x="597" y="327"/>
                  </a:cubicBezTo>
                  <a:cubicBezTo>
                    <a:pt x="598" y="327"/>
                    <a:pt x="601" y="330"/>
                    <a:pt x="601" y="331"/>
                  </a:cubicBezTo>
                  <a:cubicBezTo>
                    <a:pt x="600" y="331"/>
                    <a:pt x="602" y="334"/>
                    <a:pt x="602" y="336"/>
                  </a:cubicBezTo>
                  <a:cubicBezTo>
                    <a:pt x="601" y="337"/>
                    <a:pt x="609" y="345"/>
                    <a:pt x="609" y="345"/>
                  </a:cubicBezTo>
                  <a:cubicBezTo>
                    <a:pt x="609" y="345"/>
                    <a:pt x="613" y="344"/>
                    <a:pt x="612" y="345"/>
                  </a:cubicBezTo>
                  <a:cubicBezTo>
                    <a:pt x="612" y="346"/>
                    <a:pt x="611" y="350"/>
                    <a:pt x="611" y="350"/>
                  </a:cubicBezTo>
                  <a:cubicBezTo>
                    <a:pt x="611" y="350"/>
                    <a:pt x="614" y="352"/>
                    <a:pt x="615" y="352"/>
                  </a:cubicBezTo>
                  <a:cubicBezTo>
                    <a:pt x="616" y="352"/>
                    <a:pt x="618" y="357"/>
                    <a:pt x="618" y="357"/>
                  </a:cubicBezTo>
                  <a:cubicBezTo>
                    <a:pt x="618" y="357"/>
                    <a:pt x="618" y="362"/>
                    <a:pt x="618" y="363"/>
                  </a:cubicBezTo>
                  <a:cubicBezTo>
                    <a:pt x="618" y="363"/>
                    <a:pt x="618" y="368"/>
                    <a:pt x="618" y="369"/>
                  </a:cubicBezTo>
                  <a:cubicBezTo>
                    <a:pt x="618" y="370"/>
                    <a:pt x="624" y="371"/>
                    <a:pt x="624" y="371"/>
                  </a:cubicBezTo>
                  <a:cubicBezTo>
                    <a:pt x="624" y="371"/>
                    <a:pt x="630" y="367"/>
                    <a:pt x="630" y="366"/>
                  </a:cubicBezTo>
                  <a:cubicBezTo>
                    <a:pt x="630" y="366"/>
                    <a:pt x="635" y="364"/>
                    <a:pt x="635" y="362"/>
                  </a:cubicBezTo>
                  <a:cubicBezTo>
                    <a:pt x="635" y="361"/>
                    <a:pt x="638" y="373"/>
                    <a:pt x="638" y="373"/>
                  </a:cubicBezTo>
                  <a:cubicBezTo>
                    <a:pt x="641" y="381"/>
                    <a:pt x="641" y="381"/>
                    <a:pt x="641" y="381"/>
                  </a:cubicBezTo>
                  <a:cubicBezTo>
                    <a:pt x="641" y="381"/>
                    <a:pt x="642" y="387"/>
                    <a:pt x="643" y="388"/>
                  </a:cubicBezTo>
                  <a:cubicBezTo>
                    <a:pt x="644" y="389"/>
                    <a:pt x="644" y="396"/>
                    <a:pt x="644" y="397"/>
                  </a:cubicBezTo>
                  <a:cubicBezTo>
                    <a:pt x="644" y="397"/>
                    <a:pt x="647" y="402"/>
                    <a:pt x="646" y="402"/>
                  </a:cubicBezTo>
                  <a:cubicBezTo>
                    <a:pt x="645" y="403"/>
                    <a:pt x="643" y="402"/>
                    <a:pt x="643" y="403"/>
                  </a:cubicBezTo>
                  <a:cubicBezTo>
                    <a:pt x="644" y="404"/>
                    <a:pt x="644" y="407"/>
                    <a:pt x="644" y="408"/>
                  </a:cubicBezTo>
                  <a:cubicBezTo>
                    <a:pt x="644" y="408"/>
                    <a:pt x="644" y="413"/>
                    <a:pt x="644" y="413"/>
                  </a:cubicBezTo>
                  <a:cubicBezTo>
                    <a:pt x="643" y="414"/>
                    <a:pt x="643" y="416"/>
                    <a:pt x="643" y="417"/>
                  </a:cubicBezTo>
                  <a:cubicBezTo>
                    <a:pt x="643" y="418"/>
                    <a:pt x="644" y="420"/>
                    <a:pt x="644" y="420"/>
                  </a:cubicBezTo>
                  <a:cubicBezTo>
                    <a:pt x="644" y="421"/>
                    <a:pt x="644" y="422"/>
                    <a:pt x="644" y="422"/>
                  </a:cubicBezTo>
                  <a:cubicBezTo>
                    <a:pt x="644" y="422"/>
                    <a:pt x="645" y="422"/>
                    <a:pt x="645" y="421"/>
                  </a:cubicBezTo>
                  <a:cubicBezTo>
                    <a:pt x="646" y="420"/>
                    <a:pt x="648" y="420"/>
                    <a:pt x="648" y="420"/>
                  </a:cubicBezTo>
                  <a:cubicBezTo>
                    <a:pt x="649" y="421"/>
                    <a:pt x="652" y="425"/>
                    <a:pt x="653" y="426"/>
                  </a:cubicBezTo>
                  <a:cubicBezTo>
                    <a:pt x="653" y="428"/>
                    <a:pt x="657" y="434"/>
                    <a:pt x="657" y="434"/>
                  </a:cubicBezTo>
                  <a:cubicBezTo>
                    <a:pt x="658" y="435"/>
                    <a:pt x="660" y="437"/>
                    <a:pt x="659" y="439"/>
                  </a:cubicBezTo>
                  <a:cubicBezTo>
                    <a:pt x="657" y="441"/>
                    <a:pt x="657" y="441"/>
                    <a:pt x="658" y="442"/>
                  </a:cubicBezTo>
                  <a:cubicBezTo>
                    <a:pt x="658" y="443"/>
                    <a:pt x="658" y="446"/>
                    <a:pt x="660" y="448"/>
                  </a:cubicBezTo>
                  <a:cubicBezTo>
                    <a:pt x="661" y="450"/>
                    <a:pt x="665" y="454"/>
                    <a:pt x="665" y="454"/>
                  </a:cubicBezTo>
                  <a:cubicBezTo>
                    <a:pt x="665" y="454"/>
                    <a:pt x="669" y="457"/>
                    <a:pt x="670" y="458"/>
                  </a:cubicBezTo>
                  <a:cubicBezTo>
                    <a:pt x="670" y="458"/>
                    <a:pt x="675" y="459"/>
                    <a:pt x="675" y="461"/>
                  </a:cubicBezTo>
                  <a:cubicBezTo>
                    <a:pt x="676" y="463"/>
                    <a:pt x="677" y="465"/>
                    <a:pt x="677" y="465"/>
                  </a:cubicBezTo>
                  <a:cubicBezTo>
                    <a:pt x="677" y="465"/>
                    <a:pt x="681" y="466"/>
                    <a:pt x="681" y="466"/>
                  </a:cubicBezTo>
                  <a:cubicBezTo>
                    <a:pt x="681" y="466"/>
                    <a:pt x="681" y="460"/>
                    <a:pt x="680" y="459"/>
                  </a:cubicBezTo>
                  <a:cubicBezTo>
                    <a:pt x="680" y="459"/>
                    <a:pt x="676" y="451"/>
                    <a:pt x="675" y="450"/>
                  </a:cubicBezTo>
                  <a:cubicBezTo>
                    <a:pt x="675" y="450"/>
                    <a:pt x="674" y="449"/>
                    <a:pt x="675" y="447"/>
                  </a:cubicBezTo>
                  <a:cubicBezTo>
                    <a:pt x="675" y="445"/>
                    <a:pt x="674" y="439"/>
                    <a:pt x="674" y="439"/>
                  </a:cubicBezTo>
                  <a:cubicBezTo>
                    <a:pt x="667" y="430"/>
                    <a:pt x="667" y="430"/>
                    <a:pt x="667" y="430"/>
                  </a:cubicBezTo>
                  <a:cubicBezTo>
                    <a:pt x="667" y="430"/>
                    <a:pt x="660" y="424"/>
                    <a:pt x="660" y="424"/>
                  </a:cubicBezTo>
                  <a:cubicBezTo>
                    <a:pt x="660" y="425"/>
                    <a:pt x="655" y="422"/>
                    <a:pt x="655" y="420"/>
                  </a:cubicBezTo>
                  <a:cubicBezTo>
                    <a:pt x="655" y="419"/>
                    <a:pt x="655" y="414"/>
                    <a:pt x="653" y="413"/>
                  </a:cubicBezTo>
                  <a:cubicBezTo>
                    <a:pt x="652" y="412"/>
                    <a:pt x="651" y="410"/>
                    <a:pt x="649" y="409"/>
                  </a:cubicBezTo>
                  <a:cubicBezTo>
                    <a:pt x="648" y="408"/>
                    <a:pt x="649" y="402"/>
                    <a:pt x="649" y="402"/>
                  </a:cubicBezTo>
                  <a:cubicBezTo>
                    <a:pt x="650" y="401"/>
                    <a:pt x="652" y="394"/>
                    <a:pt x="652" y="393"/>
                  </a:cubicBezTo>
                  <a:cubicBezTo>
                    <a:pt x="652" y="393"/>
                    <a:pt x="653" y="386"/>
                    <a:pt x="653" y="386"/>
                  </a:cubicBezTo>
                  <a:cubicBezTo>
                    <a:pt x="653" y="386"/>
                    <a:pt x="655" y="384"/>
                    <a:pt x="655" y="385"/>
                  </a:cubicBezTo>
                  <a:cubicBezTo>
                    <a:pt x="656" y="386"/>
                    <a:pt x="658" y="385"/>
                    <a:pt x="657" y="387"/>
                  </a:cubicBezTo>
                  <a:cubicBezTo>
                    <a:pt x="657" y="390"/>
                    <a:pt x="657" y="392"/>
                    <a:pt x="657" y="392"/>
                  </a:cubicBezTo>
                  <a:cubicBezTo>
                    <a:pt x="663" y="391"/>
                    <a:pt x="663" y="391"/>
                    <a:pt x="663" y="391"/>
                  </a:cubicBezTo>
                  <a:cubicBezTo>
                    <a:pt x="667" y="395"/>
                    <a:pt x="667" y="395"/>
                    <a:pt x="667" y="395"/>
                  </a:cubicBezTo>
                  <a:cubicBezTo>
                    <a:pt x="670" y="399"/>
                    <a:pt x="670" y="399"/>
                    <a:pt x="670" y="399"/>
                  </a:cubicBezTo>
                  <a:cubicBezTo>
                    <a:pt x="673" y="401"/>
                    <a:pt x="673" y="401"/>
                    <a:pt x="673" y="401"/>
                  </a:cubicBezTo>
                  <a:cubicBezTo>
                    <a:pt x="673" y="401"/>
                    <a:pt x="674" y="405"/>
                    <a:pt x="675" y="406"/>
                  </a:cubicBezTo>
                  <a:cubicBezTo>
                    <a:pt x="675" y="406"/>
                    <a:pt x="678" y="405"/>
                    <a:pt x="678" y="405"/>
                  </a:cubicBezTo>
                  <a:cubicBezTo>
                    <a:pt x="681" y="407"/>
                    <a:pt x="681" y="407"/>
                    <a:pt x="681" y="407"/>
                  </a:cubicBezTo>
                  <a:cubicBezTo>
                    <a:pt x="681" y="407"/>
                    <a:pt x="679" y="411"/>
                    <a:pt x="680" y="412"/>
                  </a:cubicBezTo>
                  <a:cubicBezTo>
                    <a:pt x="680" y="413"/>
                    <a:pt x="681" y="416"/>
                    <a:pt x="681" y="416"/>
                  </a:cubicBezTo>
                  <a:cubicBezTo>
                    <a:pt x="684" y="414"/>
                    <a:pt x="684" y="414"/>
                    <a:pt x="684" y="414"/>
                  </a:cubicBezTo>
                  <a:cubicBezTo>
                    <a:pt x="689" y="410"/>
                    <a:pt x="689" y="410"/>
                    <a:pt x="689" y="410"/>
                  </a:cubicBezTo>
                  <a:cubicBezTo>
                    <a:pt x="691" y="407"/>
                    <a:pt x="691" y="407"/>
                    <a:pt x="691" y="407"/>
                  </a:cubicBezTo>
                  <a:cubicBezTo>
                    <a:pt x="692" y="405"/>
                    <a:pt x="692" y="405"/>
                    <a:pt x="692" y="405"/>
                  </a:cubicBezTo>
                  <a:cubicBezTo>
                    <a:pt x="698" y="402"/>
                    <a:pt x="698" y="402"/>
                    <a:pt x="698" y="402"/>
                  </a:cubicBezTo>
                  <a:cubicBezTo>
                    <a:pt x="704" y="396"/>
                    <a:pt x="704" y="396"/>
                    <a:pt x="704" y="396"/>
                  </a:cubicBezTo>
                  <a:cubicBezTo>
                    <a:pt x="704" y="385"/>
                    <a:pt x="704" y="385"/>
                    <a:pt x="704" y="385"/>
                  </a:cubicBezTo>
                  <a:cubicBezTo>
                    <a:pt x="702" y="377"/>
                    <a:pt x="702" y="377"/>
                    <a:pt x="702" y="377"/>
                  </a:cubicBezTo>
                  <a:cubicBezTo>
                    <a:pt x="697" y="370"/>
                    <a:pt x="697" y="370"/>
                    <a:pt x="697" y="370"/>
                  </a:cubicBezTo>
                  <a:cubicBezTo>
                    <a:pt x="686" y="359"/>
                    <a:pt x="686" y="359"/>
                    <a:pt x="686" y="359"/>
                  </a:cubicBezTo>
                  <a:cubicBezTo>
                    <a:pt x="682" y="354"/>
                    <a:pt x="682" y="354"/>
                    <a:pt x="682" y="354"/>
                  </a:cubicBezTo>
                  <a:cubicBezTo>
                    <a:pt x="682" y="354"/>
                    <a:pt x="679" y="350"/>
                    <a:pt x="679" y="349"/>
                  </a:cubicBezTo>
                  <a:cubicBezTo>
                    <a:pt x="679" y="348"/>
                    <a:pt x="680" y="343"/>
                    <a:pt x="680" y="343"/>
                  </a:cubicBezTo>
                  <a:cubicBezTo>
                    <a:pt x="683" y="341"/>
                    <a:pt x="683" y="341"/>
                    <a:pt x="683" y="341"/>
                  </a:cubicBezTo>
                  <a:cubicBezTo>
                    <a:pt x="688" y="335"/>
                    <a:pt x="688" y="335"/>
                    <a:pt x="688" y="335"/>
                  </a:cubicBezTo>
                  <a:cubicBezTo>
                    <a:pt x="688" y="335"/>
                    <a:pt x="692" y="333"/>
                    <a:pt x="693" y="333"/>
                  </a:cubicBezTo>
                  <a:cubicBezTo>
                    <a:pt x="694" y="334"/>
                    <a:pt x="699" y="334"/>
                    <a:pt x="699" y="334"/>
                  </a:cubicBezTo>
                  <a:cubicBezTo>
                    <a:pt x="699" y="335"/>
                    <a:pt x="700" y="334"/>
                    <a:pt x="699" y="335"/>
                  </a:cubicBezTo>
                  <a:cubicBezTo>
                    <a:pt x="699" y="336"/>
                    <a:pt x="699" y="341"/>
                    <a:pt x="700" y="341"/>
                  </a:cubicBezTo>
                  <a:cubicBezTo>
                    <a:pt x="700" y="342"/>
                    <a:pt x="702" y="342"/>
                    <a:pt x="702" y="342"/>
                  </a:cubicBezTo>
                  <a:cubicBezTo>
                    <a:pt x="702" y="342"/>
                    <a:pt x="704" y="342"/>
                    <a:pt x="704" y="341"/>
                  </a:cubicBezTo>
                  <a:cubicBezTo>
                    <a:pt x="704" y="340"/>
                    <a:pt x="704" y="336"/>
                    <a:pt x="704" y="336"/>
                  </a:cubicBezTo>
                  <a:cubicBezTo>
                    <a:pt x="704" y="335"/>
                    <a:pt x="705" y="335"/>
                    <a:pt x="705" y="335"/>
                  </a:cubicBezTo>
                  <a:cubicBezTo>
                    <a:pt x="706" y="335"/>
                    <a:pt x="708" y="335"/>
                    <a:pt x="708" y="335"/>
                  </a:cubicBezTo>
                  <a:cubicBezTo>
                    <a:pt x="711" y="332"/>
                    <a:pt x="711" y="332"/>
                    <a:pt x="711" y="332"/>
                  </a:cubicBezTo>
                  <a:cubicBezTo>
                    <a:pt x="715" y="334"/>
                    <a:pt x="715" y="334"/>
                    <a:pt x="715" y="334"/>
                  </a:cubicBezTo>
                  <a:cubicBezTo>
                    <a:pt x="720" y="330"/>
                    <a:pt x="720" y="330"/>
                    <a:pt x="720" y="330"/>
                  </a:cubicBezTo>
                  <a:cubicBezTo>
                    <a:pt x="720" y="330"/>
                    <a:pt x="722" y="329"/>
                    <a:pt x="723" y="329"/>
                  </a:cubicBezTo>
                  <a:cubicBezTo>
                    <a:pt x="723" y="330"/>
                    <a:pt x="727" y="326"/>
                    <a:pt x="727" y="326"/>
                  </a:cubicBezTo>
                  <a:cubicBezTo>
                    <a:pt x="732" y="325"/>
                    <a:pt x="732" y="325"/>
                    <a:pt x="732" y="325"/>
                  </a:cubicBezTo>
                  <a:cubicBezTo>
                    <a:pt x="735" y="324"/>
                    <a:pt x="735" y="324"/>
                    <a:pt x="735" y="324"/>
                  </a:cubicBezTo>
                  <a:cubicBezTo>
                    <a:pt x="735" y="324"/>
                    <a:pt x="737" y="320"/>
                    <a:pt x="737" y="321"/>
                  </a:cubicBezTo>
                  <a:cubicBezTo>
                    <a:pt x="737" y="321"/>
                    <a:pt x="746" y="311"/>
                    <a:pt x="746" y="311"/>
                  </a:cubicBezTo>
                  <a:cubicBezTo>
                    <a:pt x="749" y="304"/>
                    <a:pt x="749" y="304"/>
                    <a:pt x="749" y="304"/>
                  </a:cubicBezTo>
                  <a:cubicBezTo>
                    <a:pt x="753" y="293"/>
                    <a:pt x="753" y="293"/>
                    <a:pt x="753" y="293"/>
                  </a:cubicBezTo>
                  <a:cubicBezTo>
                    <a:pt x="755" y="280"/>
                    <a:pt x="755" y="280"/>
                    <a:pt x="755" y="280"/>
                  </a:cubicBezTo>
                  <a:cubicBezTo>
                    <a:pt x="755" y="276"/>
                    <a:pt x="755" y="276"/>
                    <a:pt x="755" y="276"/>
                  </a:cubicBezTo>
                  <a:cubicBezTo>
                    <a:pt x="755" y="276"/>
                    <a:pt x="752" y="279"/>
                    <a:pt x="751" y="279"/>
                  </a:cubicBezTo>
                  <a:cubicBezTo>
                    <a:pt x="751" y="279"/>
                    <a:pt x="748" y="278"/>
                    <a:pt x="748" y="278"/>
                  </a:cubicBezTo>
                  <a:cubicBezTo>
                    <a:pt x="750" y="275"/>
                    <a:pt x="750" y="275"/>
                    <a:pt x="750" y="275"/>
                  </a:cubicBezTo>
                  <a:cubicBezTo>
                    <a:pt x="750" y="275"/>
                    <a:pt x="751" y="272"/>
                    <a:pt x="751" y="271"/>
                  </a:cubicBezTo>
                  <a:cubicBezTo>
                    <a:pt x="750" y="271"/>
                    <a:pt x="747" y="270"/>
                    <a:pt x="747" y="270"/>
                  </a:cubicBezTo>
                  <a:cubicBezTo>
                    <a:pt x="747" y="270"/>
                    <a:pt x="748" y="267"/>
                    <a:pt x="749" y="267"/>
                  </a:cubicBezTo>
                  <a:cubicBezTo>
                    <a:pt x="748" y="267"/>
                    <a:pt x="743" y="262"/>
                    <a:pt x="743" y="262"/>
                  </a:cubicBezTo>
                  <a:cubicBezTo>
                    <a:pt x="743" y="262"/>
                    <a:pt x="736" y="252"/>
                    <a:pt x="736" y="252"/>
                  </a:cubicBezTo>
                  <a:cubicBezTo>
                    <a:pt x="735" y="253"/>
                    <a:pt x="730" y="249"/>
                    <a:pt x="729" y="249"/>
                  </a:cubicBezTo>
                  <a:cubicBezTo>
                    <a:pt x="729" y="249"/>
                    <a:pt x="729" y="249"/>
                    <a:pt x="728" y="248"/>
                  </a:cubicBezTo>
                  <a:cubicBezTo>
                    <a:pt x="728" y="247"/>
                    <a:pt x="733" y="240"/>
                    <a:pt x="733" y="240"/>
                  </a:cubicBezTo>
                  <a:cubicBezTo>
                    <a:pt x="733" y="239"/>
                    <a:pt x="738" y="234"/>
                    <a:pt x="739" y="234"/>
                  </a:cubicBezTo>
                  <a:cubicBezTo>
                    <a:pt x="739" y="235"/>
                    <a:pt x="742" y="235"/>
                    <a:pt x="742" y="235"/>
                  </a:cubicBezTo>
                  <a:cubicBezTo>
                    <a:pt x="742" y="235"/>
                    <a:pt x="742" y="231"/>
                    <a:pt x="741" y="231"/>
                  </a:cubicBezTo>
                  <a:cubicBezTo>
                    <a:pt x="741" y="231"/>
                    <a:pt x="730" y="230"/>
                    <a:pt x="730" y="230"/>
                  </a:cubicBezTo>
                  <a:cubicBezTo>
                    <a:pt x="730" y="230"/>
                    <a:pt x="725" y="233"/>
                    <a:pt x="725" y="233"/>
                  </a:cubicBezTo>
                  <a:cubicBezTo>
                    <a:pt x="725" y="234"/>
                    <a:pt x="722" y="234"/>
                    <a:pt x="722" y="234"/>
                  </a:cubicBezTo>
                  <a:cubicBezTo>
                    <a:pt x="721" y="230"/>
                    <a:pt x="721" y="230"/>
                    <a:pt x="721" y="230"/>
                  </a:cubicBezTo>
                  <a:cubicBezTo>
                    <a:pt x="717" y="228"/>
                    <a:pt x="717" y="228"/>
                    <a:pt x="717" y="228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712" y="223"/>
                    <a:pt x="712" y="223"/>
                    <a:pt x="712" y="223"/>
                  </a:cubicBezTo>
                  <a:cubicBezTo>
                    <a:pt x="712" y="223"/>
                    <a:pt x="715" y="222"/>
                    <a:pt x="716" y="221"/>
                  </a:cubicBezTo>
                  <a:cubicBezTo>
                    <a:pt x="716" y="221"/>
                    <a:pt x="720" y="219"/>
                    <a:pt x="720" y="218"/>
                  </a:cubicBezTo>
                  <a:cubicBezTo>
                    <a:pt x="720" y="216"/>
                    <a:pt x="723" y="213"/>
                    <a:pt x="723" y="213"/>
                  </a:cubicBezTo>
                  <a:cubicBezTo>
                    <a:pt x="724" y="213"/>
                    <a:pt x="726" y="211"/>
                    <a:pt x="726" y="211"/>
                  </a:cubicBezTo>
                  <a:cubicBezTo>
                    <a:pt x="727" y="211"/>
                    <a:pt x="730" y="214"/>
                    <a:pt x="729" y="214"/>
                  </a:cubicBezTo>
                  <a:cubicBezTo>
                    <a:pt x="729" y="214"/>
                    <a:pt x="727" y="217"/>
                    <a:pt x="728" y="218"/>
                  </a:cubicBezTo>
                  <a:cubicBezTo>
                    <a:pt x="728" y="219"/>
                    <a:pt x="730" y="222"/>
                    <a:pt x="730" y="223"/>
                  </a:cubicBezTo>
                  <a:cubicBezTo>
                    <a:pt x="730" y="223"/>
                    <a:pt x="729" y="225"/>
                    <a:pt x="729" y="225"/>
                  </a:cubicBezTo>
                  <a:cubicBezTo>
                    <a:pt x="731" y="224"/>
                    <a:pt x="731" y="224"/>
                    <a:pt x="731" y="224"/>
                  </a:cubicBezTo>
                  <a:cubicBezTo>
                    <a:pt x="731" y="224"/>
                    <a:pt x="734" y="222"/>
                    <a:pt x="734" y="222"/>
                  </a:cubicBezTo>
                  <a:cubicBezTo>
                    <a:pt x="734" y="221"/>
                    <a:pt x="736" y="219"/>
                    <a:pt x="737" y="219"/>
                  </a:cubicBezTo>
                  <a:cubicBezTo>
                    <a:pt x="737" y="219"/>
                    <a:pt x="743" y="218"/>
                    <a:pt x="743" y="218"/>
                  </a:cubicBezTo>
                  <a:cubicBezTo>
                    <a:pt x="743" y="219"/>
                    <a:pt x="748" y="220"/>
                    <a:pt x="748" y="220"/>
                  </a:cubicBezTo>
                  <a:cubicBezTo>
                    <a:pt x="749" y="229"/>
                    <a:pt x="749" y="229"/>
                    <a:pt x="749" y="229"/>
                  </a:cubicBezTo>
                  <a:cubicBezTo>
                    <a:pt x="749" y="229"/>
                    <a:pt x="762" y="232"/>
                    <a:pt x="762" y="233"/>
                  </a:cubicBezTo>
                  <a:cubicBezTo>
                    <a:pt x="762" y="234"/>
                    <a:pt x="760" y="235"/>
                    <a:pt x="760" y="235"/>
                  </a:cubicBezTo>
                  <a:cubicBezTo>
                    <a:pt x="760" y="235"/>
                    <a:pt x="760" y="238"/>
                    <a:pt x="761" y="238"/>
                  </a:cubicBezTo>
                  <a:cubicBezTo>
                    <a:pt x="761" y="238"/>
                    <a:pt x="764" y="240"/>
                    <a:pt x="764" y="241"/>
                  </a:cubicBezTo>
                  <a:cubicBezTo>
                    <a:pt x="765" y="242"/>
                    <a:pt x="765" y="246"/>
                    <a:pt x="765" y="246"/>
                  </a:cubicBezTo>
                  <a:cubicBezTo>
                    <a:pt x="765" y="246"/>
                    <a:pt x="764" y="250"/>
                    <a:pt x="764" y="250"/>
                  </a:cubicBezTo>
                  <a:cubicBezTo>
                    <a:pt x="764" y="251"/>
                    <a:pt x="768" y="253"/>
                    <a:pt x="768" y="253"/>
                  </a:cubicBezTo>
                  <a:cubicBezTo>
                    <a:pt x="777" y="250"/>
                    <a:pt x="777" y="250"/>
                    <a:pt x="777" y="250"/>
                  </a:cubicBezTo>
                  <a:cubicBezTo>
                    <a:pt x="777" y="250"/>
                    <a:pt x="782" y="246"/>
                    <a:pt x="782" y="246"/>
                  </a:cubicBezTo>
                  <a:cubicBezTo>
                    <a:pt x="782" y="245"/>
                    <a:pt x="776" y="232"/>
                    <a:pt x="776" y="232"/>
                  </a:cubicBezTo>
                  <a:cubicBezTo>
                    <a:pt x="764" y="224"/>
                    <a:pt x="764" y="224"/>
                    <a:pt x="764" y="224"/>
                  </a:cubicBezTo>
                  <a:cubicBezTo>
                    <a:pt x="759" y="220"/>
                    <a:pt x="759" y="220"/>
                    <a:pt x="759" y="220"/>
                  </a:cubicBezTo>
                  <a:cubicBezTo>
                    <a:pt x="766" y="213"/>
                    <a:pt x="766" y="213"/>
                    <a:pt x="766" y="213"/>
                  </a:cubicBezTo>
                  <a:cubicBezTo>
                    <a:pt x="766" y="206"/>
                    <a:pt x="766" y="206"/>
                    <a:pt x="766" y="206"/>
                  </a:cubicBezTo>
                  <a:cubicBezTo>
                    <a:pt x="766" y="206"/>
                    <a:pt x="767" y="200"/>
                    <a:pt x="768" y="200"/>
                  </a:cubicBezTo>
                  <a:cubicBezTo>
                    <a:pt x="768" y="200"/>
                    <a:pt x="772" y="197"/>
                    <a:pt x="772" y="197"/>
                  </a:cubicBezTo>
                  <a:cubicBezTo>
                    <a:pt x="777" y="201"/>
                    <a:pt x="777" y="201"/>
                    <a:pt x="777" y="201"/>
                  </a:cubicBezTo>
                  <a:cubicBezTo>
                    <a:pt x="785" y="196"/>
                    <a:pt x="785" y="196"/>
                    <a:pt x="785" y="196"/>
                  </a:cubicBezTo>
                  <a:cubicBezTo>
                    <a:pt x="789" y="181"/>
                    <a:pt x="789" y="181"/>
                    <a:pt x="789" y="181"/>
                  </a:cubicBezTo>
                  <a:cubicBezTo>
                    <a:pt x="789" y="160"/>
                    <a:pt x="789" y="160"/>
                    <a:pt x="789" y="160"/>
                  </a:cubicBezTo>
                  <a:cubicBezTo>
                    <a:pt x="783" y="148"/>
                    <a:pt x="783" y="148"/>
                    <a:pt x="783" y="148"/>
                  </a:cubicBezTo>
                  <a:cubicBezTo>
                    <a:pt x="783" y="148"/>
                    <a:pt x="779" y="141"/>
                    <a:pt x="779" y="141"/>
                  </a:cubicBezTo>
                  <a:cubicBezTo>
                    <a:pt x="778" y="141"/>
                    <a:pt x="774" y="133"/>
                    <a:pt x="774" y="133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59" y="129"/>
                    <a:pt x="759" y="129"/>
                    <a:pt x="759" y="129"/>
                  </a:cubicBezTo>
                  <a:cubicBezTo>
                    <a:pt x="756" y="133"/>
                    <a:pt x="756" y="133"/>
                    <a:pt x="756" y="133"/>
                  </a:cubicBezTo>
                  <a:cubicBezTo>
                    <a:pt x="753" y="130"/>
                    <a:pt x="753" y="130"/>
                    <a:pt x="753" y="130"/>
                  </a:cubicBezTo>
                  <a:cubicBezTo>
                    <a:pt x="749" y="122"/>
                    <a:pt x="749" y="122"/>
                    <a:pt x="749" y="122"/>
                  </a:cubicBezTo>
                  <a:cubicBezTo>
                    <a:pt x="749" y="127"/>
                    <a:pt x="749" y="127"/>
                    <a:pt x="749" y="127"/>
                  </a:cubicBezTo>
                  <a:cubicBezTo>
                    <a:pt x="749" y="127"/>
                    <a:pt x="750" y="130"/>
                    <a:pt x="749" y="130"/>
                  </a:cubicBezTo>
                  <a:cubicBezTo>
                    <a:pt x="749" y="131"/>
                    <a:pt x="746" y="126"/>
                    <a:pt x="746" y="126"/>
                  </a:cubicBezTo>
                  <a:cubicBezTo>
                    <a:pt x="746" y="126"/>
                    <a:pt x="741" y="125"/>
                    <a:pt x="741" y="125"/>
                  </a:cubicBezTo>
                  <a:cubicBezTo>
                    <a:pt x="741" y="125"/>
                    <a:pt x="738" y="124"/>
                    <a:pt x="738" y="124"/>
                  </a:cubicBezTo>
                  <a:cubicBezTo>
                    <a:pt x="738" y="124"/>
                    <a:pt x="746" y="115"/>
                    <a:pt x="745" y="116"/>
                  </a:cubicBezTo>
                  <a:cubicBezTo>
                    <a:pt x="744" y="116"/>
                    <a:pt x="746" y="104"/>
                    <a:pt x="746" y="104"/>
                  </a:cubicBezTo>
                  <a:cubicBezTo>
                    <a:pt x="746" y="104"/>
                    <a:pt x="749" y="99"/>
                    <a:pt x="749" y="99"/>
                  </a:cubicBezTo>
                  <a:cubicBezTo>
                    <a:pt x="749" y="100"/>
                    <a:pt x="760" y="98"/>
                    <a:pt x="760" y="98"/>
                  </a:cubicBezTo>
                  <a:cubicBezTo>
                    <a:pt x="760" y="98"/>
                    <a:pt x="778" y="98"/>
                    <a:pt x="778" y="98"/>
                  </a:cubicBezTo>
                  <a:cubicBezTo>
                    <a:pt x="778" y="98"/>
                    <a:pt x="788" y="98"/>
                    <a:pt x="788" y="98"/>
                  </a:cubicBezTo>
                  <a:cubicBezTo>
                    <a:pt x="788" y="98"/>
                    <a:pt x="788" y="100"/>
                    <a:pt x="789" y="101"/>
                  </a:cubicBezTo>
                  <a:cubicBezTo>
                    <a:pt x="789" y="101"/>
                    <a:pt x="797" y="100"/>
                    <a:pt x="797" y="100"/>
                  </a:cubicBezTo>
                  <a:cubicBezTo>
                    <a:pt x="803" y="99"/>
                    <a:pt x="803" y="99"/>
                    <a:pt x="803" y="99"/>
                  </a:cubicBezTo>
                  <a:cubicBezTo>
                    <a:pt x="805" y="99"/>
                    <a:pt x="805" y="99"/>
                    <a:pt x="805" y="99"/>
                  </a:cubicBezTo>
                  <a:cubicBezTo>
                    <a:pt x="805" y="99"/>
                    <a:pt x="802" y="95"/>
                    <a:pt x="802" y="95"/>
                  </a:cubicBezTo>
                  <a:cubicBezTo>
                    <a:pt x="801" y="95"/>
                    <a:pt x="798" y="94"/>
                    <a:pt x="798" y="94"/>
                  </a:cubicBezTo>
                  <a:cubicBezTo>
                    <a:pt x="797" y="94"/>
                    <a:pt x="800" y="88"/>
                    <a:pt x="800" y="87"/>
                  </a:cubicBezTo>
                  <a:cubicBezTo>
                    <a:pt x="800" y="86"/>
                    <a:pt x="799" y="82"/>
                    <a:pt x="801" y="83"/>
                  </a:cubicBezTo>
                  <a:cubicBezTo>
                    <a:pt x="802" y="83"/>
                    <a:pt x="811" y="83"/>
                    <a:pt x="811" y="83"/>
                  </a:cubicBezTo>
                  <a:cubicBezTo>
                    <a:pt x="811" y="83"/>
                    <a:pt x="814" y="86"/>
                    <a:pt x="814" y="87"/>
                  </a:cubicBezTo>
                  <a:cubicBezTo>
                    <a:pt x="814" y="88"/>
                    <a:pt x="820" y="92"/>
                    <a:pt x="820" y="92"/>
                  </a:cubicBezTo>
                  <a:cubicBezTo>
                    <a:pt x="820" y="92"/>
                    <a:pt x="823" y="88"/>
                    <a:pt x="823" y="88"/>
                  </a:cubicBezTo>
                  <a:cubicBezTo>
                    <a:pt x="823" y="87"/>
                    <a:pt x="825" y="85"/>
                    <a:pt x="825" y="85"/>
                  </a:cubicBezTo>
                  <a:cubicBezTo>
                    <a:pt x="825" y="84"/>
                    <a:pt x="822" y="81"/>
                    <a:pt x="822" y="81"/>
                  </a:cubicBezTo>
                  <a:cubicBezTo>
                    <a:pt x="822" y="81"/>
                    <a:pt x="825" y="78"/>
                    <a:pt x="826" y="80"/>
                  </a:cubicBezTo>
                  <a:cubicBezTo>
                    <a:pt x="828" y="81"/>
                    <a:pt x="831" y="88"/>
                    <a:pt x="831" y="88"/>
                  </a:cubicBezTo>
                  <a:cubicBezTo>
                    <a:pt x="831" y="88"/>
                    <a:pt x="828" y="95"/>
                    <a:pt x="828" y="96"/>
                  </a:cubicBezTo>
                  <a:cubicBezTo>
                    <a:pt x="828" y="97"/>
                    <a:pt x="827" y="103"/>
                    <a:pt x="827" y="104"/>
                  </a:cubicBezTo>
                  <a:cubicBezTo>
                    <a:pt x="827" y="104"/>
                    <a:pt x="824" y="107"/>
                    <a:pt x="824" y="107"/>
                  </a:cubicBezTo>
                  <a:cubicBezTo>
                    <a:pt x="824" y="107"/>
                    <a:pt x="822" y="107"/>
                    <a:pt x="822" y="108"/>
                  </a:cubicBezTo>
                  <a:cubicBezTo>
                    <a:pt x="822" y="108"/>
                    <a:pt x="824" y="113"/>
                    <a:pt x="824" y="113"/>
                  </a:cubicBezTo>
                  <a:cubicBezTo>
                    <a:pt x="824" y="113"/>
                    <a:pt x="825" y="118"/>
                    <a:pt x="826" y="118"/>
                  </a:cubicBezTo>
                  <a:cubicBezTo>
                    <a:pt x="826" y="118"/>
                    <a:pt x="842" y="132"/>
                    <a:pt x="842" y="132"/>
                  </a:cubicBezTo>
                  <a:cubicBezTo>
                    <a:pt x="852" y="142"/>
                    <a:pt x="852" y="142"/>
                    <a:pt x="852" y="142"/>
                  </a:cubicBezTo>
                  <a:cubicBezTo>
                    <a:pt x="859" y="148"/>
                    <a:pt x="859" y="148"/>
                    <a:pt x="859" y="148"/>
                  </a:cubicBezTo>
                  <a:cubicBezTo>
                    <a:pt x="861" y="148"/>
                    <a:pt x="861" y="148"/>
                    <a:pt x="861" y="148"/>
                  </a:cubicBezTo>
                  <a:cubicBezTo>
                    <a:pt x="861" y="148"/>
                    <a:pt x="863" y="140"/>
                    <a:pt x="862" y="140"/>
                  </a:cubicBezTo>
                  <a:cubicBezTo>
                    <a:pt x="861" y="140"/>
                    <a:pt x="859" y="138"/>
                    <a:pt x="859" y="137"/>
                  </a:cubicBezTo>
                  <a:cubicBezTo>
                    <a:pt x="859" y="137"/>
                    <a:pt x="860" y="134"/>
                    <a:pt x="861" y="135"/>
                  </a:cubicBezTo>
                  <a:cubicBezTo>
                    <a:pt x="862" y="135"/>
                    <a:pt x="864" y="135"/>
                    <a:pt x="864" y="135"/>
                  </a:cubicBezTo>
                  <a:cubicBezTo>
                    <a:pt x="859" y="129"/>
                    <a:pt x="859" y="129"/>
                    <a:pt x="859" y="129"/>
                  </a:cubicBezTo>
                  <a:cubicBezTo>
                    <a:pt x="861" y="126"/>
                    <a:pt x="861" y="126"/>
                    <a:pt x="861" y="126"/>
                  </a:cubicBezTo>
                  <a:cubicBezTo>
                    <a:pt x="865" y="127"/>
                    <a:pt x="865" y="127"/>
                    <a:pt x="865" y="127"/>
                  </a:cubicBezTo>
                  <a:cubicBezTo>
                    <a:pt x="860" y="122"/>
                    <a:pt x="860" y="122"/>
                    <a:pt x="860" y="122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857" y="117"/>
                    <a:pt x="860" y="117"/>
                    <a:pt x="860" y="118"/>
                  </a:cubicBezTo>
                  <a:cubicBezTo>
                    <a:pt x="860" y="118"/>
                    <a:pt x="863" y="116"/>
                    <a:pt x="862" y="115"/>
                  </a:cubicBezTo>
                  <a:cubicBezTo>
                    <a:pt x="861" y="115"/>
                    <a:pt x="855" y="113"/>
                    <a:pt x="855" y="113"/>
                  </a:cubicBezTo>
                  <a:cubicBezTo>
                    <a:pt x="855" y="112"/>
                    <a:pt x="852" y="112"/>
                    <a:pt x="852" y="111"/>
                  </a:cubicBezTo>
                  <a:cubicBezTo>
                    <a:pt x="852" y="110"/>
                    <a:pt x="852" y="108"/>
                    <a:pt x="852" y="108"/>
                  </a:cubicBezTo>
                  <a:cubicBezTo>
                    <a:pt x="851" y="108"/>
                    <a:pt x="847" y="105"/>
                    <a:pt x="847" y="105"/>
                  </a:cubicBezTo>
                  <a:cubicBezTo>
                    <a:pt x="843" y="106"/>
                    <a:pt x="843" y="106"/>
                    <a:pt x="843" y="106"/>
                  </a:cubicBezTo>
                  <a:cubicBezTo>
                    <a:pt x="842" y="102"/>
                    <a:pt x="842" y="102"/>
                    <a:pt x="842" y="102"/>
                  </a:cubicBezTo>
                  <a:cubicBezTo>
                    <a:pt x="843" y="100"/>
                    <a:pt x="843" y="100"/>
                    <a:pt x="843" y="100"/>
                  </a:cubicBezTo>
                  <a:cubicBezTo>
                    <a:pt x="843" y="100"/>
                    <a:pt x="839" y="95"/>
                    <a:pt x="839" y="95"/>
                  </a:cubicBezTo>
                  <a:cubicBezTo>
                    <a:pt x="839" y="95"/>
                    <a:pt x="846" y="93"/>
                    <a:pt x="847" y="93"/>
                  </a:cubicBezTo>
                  <a:cubicBezTo>
                    <a:pt x="847" y="93"/>
                    <a:pt x="850" y="92"/>
                    <a:pt x="850" y="93"/>
                  </a:cubicBezTo>
                  <a:cubicBezTo>
                    <a:pt x="850" y="95"/>
                    <a:pt x="852" y="96"/>
                    <a:pt x="852" y="96"/>
                  </a:cubicBezTo>
                  <a:cubicBezTo>
                    <a:pt x="855" y="93"/>
                    <a:pt x="855" y="93"/>
                    <a:pt x="855" y="93"/>
                  </a:cubicBezTo>
                  <a:cubicBezTo>
                    <a:pt x="855" y="93"/>
                    <a:pt x="858" y="91"/>
                    <a:pt x="858" y="91"/>
                  </a:cubicBezTo>
                  <a:cubicBezTo>
                    <a:pt x="859" y="92"/>
                    <a:pt x="864" y="93"/>
                    <a:pt x="865" y="93"/>
                  </a:cubicBezTo>
                  <a:cubicBezTo>
                    <a:pt x="865" y="94"/>
                    <a:pt x="868" y="95"/>
                    <a:pt x="869" y="95"/>
                  </a:cubicBezTo>
                  <a:cubicBezTo>
                    <a:pt x="869" y="95"/>
                    <a:pt x="869" y="93"/>
                    <a:pt x="869" y="93"/>
                  </a:cubicBezTo>
                  <a:cubicBezTo>
                    <a:pt x="869" y="91"/>
                    <a:pt x="869" y="91"/>
                    <a:pt x="869" y="91"/>
                  </a:cubicBezTo>
                  <a:cubicBezTo>
                    <a:pt x="873" y="85"/>
                    <a:pt x="873" y="85"/>
                    <a:pt x="873" y="85"/>
                  </a:cubicBezTo>
                  <a:cubicBezTo>
                    <a:pt x="873" y="85"/>
                    <a:pt x="875" y="82"/>
                    <a:pt x="877" y="82"/>
                  </a:cubicBezTo>
                  <a:cubicBezTo>
                    <a:pt x="878" y="82"/>
                    <a:pt x="882" y="79"/>
                    <a:pt x="882" y="79"/>
                  </a:cubicBezTo>
                  <a:cubicBezTo>
                    <a:pt x="883" y="80"/>
                    <a:pt x="888" y="79"/>
                    <a:pt x="889" y="81"/>
                  </a:cubicBezTo>
                  <a:cubicBezTo>
                    <a:pt x="889" y="82"/>
                    <a:pt x="892" y="80"/>
                    <a:pt x="892" y="80"/>
                  </a:cubicBezTo>
                  <a:cubicBezTo>
                    <a:pt x="892" y="80"/>
                    <a:pt x="890" y="77"/>
                    <a:pt x="889" y="77"/>
                  </a:cubicBezTo>
                  <a:cubicBezTo>
                    <a:pt x="889" y="78"/>
                    <a:pt x="880" y="74"/>
                    <a:pt x="880" y="74"/>
                  </a:cubicBezTo>
                  <a:cubicBezTo>
                    <a:pt x="880" y="74"/>
                    <a:pt x="874" y="71"/>
                    <a:pt x="874" y="71"/>
                  </a:cubicBezTo>
                  <a:cubicBezTo>
                    <a:pt x="874" y="71"/>
                    <a:pt x="871" y="69"/>
                    <a:pt x="870" y="69"/>
                  </a:cubicBezTo>
                  <a:cubicBezTo>
                    <a:pt x="870" y="69"/>
                    <a:pt x="873" y="68"/>
                    <a:pt x="874" y="68"/>
                  </a:cubicBezTo>
                  <a:cubicBezTo>
                    <a:pt x="875" y="68"/>
                    <a:pt x="877" y="65"/>
                    <a:pt x="877" y="65"/>
                  </a:cubicBezTo>
                  <a:cubicBezTo>
                    <a:pt x="877" y="65"/>
                    <a:pt x="876" y="62"/>
                    <a:pt x="875" y="62"/>
                  </a:cubicBezTo>
                  <a:cubicBezTo>
                    <a:pt x="875" y="61"/>
                    <a:pt x="879" y="62"/>
                    <a:pt x="880" y="62"/>
                  </a:cubicBezTo>
                  <a:cubicBezTo>
                    <a:pt x="882" y="63"/>
                    <a:pt x="889" y="63"/>
                    <a:pt x="889" y="64"/>
                  </a:cubicBezTo>
                  <a:cubicBezTo>
                    <a:pt x="888" y="64"/>
                    <a:pt x="893" y="64"/>
                    <a:pt x="893" y="65"/>
                  </a:cubicBezTo>
                  <a:cubicBezTo>
                    <a:pt x="893" y="67"/>
                    <a:pt x="895" y="67"/>
                    <a:pt x="896" y="68"/>
                  </a:cubicBezTo>
                  <a:cubicBezTo>
                    <a:pt x="896" y="68"/>
                    <a:pt x="902" y="69"/>
                    <a:pt x="903" y="69"/>
                  </a:cubicBezTo>
                  <a:cubicBezTo>
                    <a:pt x="903" y="70"/>
                    <a:pt x="909" y="69"/>
                    <a:pt x="909" y="70"/>
                  </a:cubicBezTo>
                  <a:cubicBezTo>
                    <a:pt x="909" y="71"/>
                    <a:pt x="911" y="70"/>
                    <a:pt x="911" y="70"/>
                  </a:cubicBezTo>
                  <a:cubicBezTo>
                    <a:pt x="911" y="70"/>
                    <a:pt x="910" y="65"/>
                    <a:pt x="909" y="65"/>
                  </a:cubicBezTo>
                  <a:close/>
                  <a:moveTo>
                    <a:pt x="290" y="248"/>
                  </a:moveTo>
                  <a:cubicBezTo>
                    <a:pt x="288" y="251"/>
                    <a:pt x="288" y="255"/>
                    <a:pt x="287" y="258"/>
                  </a:cubicBezTo>
                  <a:cubicBezTo>
                    <a:pt x="285" y="261"/>
                    <a:pt x="284" y="263"/>
                    <a:pt x="283" y="264"/>
                  </a:cubicBezTo>
                  <a:cubicBezTo>
                    <a:pt x="282" y="266"/>
                    <a:pt x="282" y="269"/>
                    <a:pt x="280" y="270"/>
                  </a:cubicBezTo>
                  <a:cubicBezTo>
                    <a:pt x="278" y="271"/>
                    <a:pt x="275" y="273"/>
                    <a:pt x="274" y="272"/>
                  </a:cubicBezTo>
                  <a:cubicBezTo>
                    <a:pt x="272" y="271"/>
                    <a:pt x="265" y="271"/>
                    <a:pt x="264" y="271"/>
                  </a:cubicBezTo>
                  <a:cubicBezTo>
                    <a:pt x="264" y="271"/>
                    <a:pt x="256" y="271"/>
                    <a:pt x="255" y="273"/>
                  </a:cubicBezTo>
                  <a:cubicBezTo>
                    <a:pt x="254" y="274"/>
                    <a:pt x="248" y="273"/>
                    <a:pt x="247" y="273"/>
                  </a:cubicBezTo>
                  <a:cubicBezTo>
                    <a:pt x="246" y="272"/>
                    <a:pt x="234" y="267"/>
                    <a:pt x="233" y="267"/>
                  </a:cubicBezTo>
                  <a:cubicBezTo>
                    <a:pt x="232" y="267"/>
                    <a:pt x="226" y="264"/>
                    <a:pt x="225" y="264"/>
                  </a:cubicBezTo>
                  <a:cubicBezTo>
                    <a:pt x="224" y="263"/>
                    <a:pt x="218" y="262"/>
                    <a:pt x="218" y="261"/>
                  </a:cubicBezTo>
                  <a:cubicBezTo>
                    <a:pt x="218" y="261"/>
                    <a:pt x="218" y="260"/>
                    <a:pt x="217" y="260"/>
                  </a:cubicBezTo>
                  <a:cubicBezTo>
                    <a:pt x="216" y="260"/>
                    <a:pt x="210" y="262"/>
                    <a:pt x="209" y="263"/>
                  </a:cubicBezTo>
                  <a:cubicBezTo>
                    <a:pt x="208" y="264"/>
                    <a:pt x="205" y="266"/>
                    <a:pt x="205" y="266"/>
                  </a:cubicBezTo>
                  <a:cubicBezTo>
                    <a:pt x="205" y="266"/>
                    <a:pt x="203" y="269"/>
                    <a:pt x="203" y="271"/>
                  </a:cubicBezTo>
                  <a:cubicBezTo>
                    <a:pt x="203" y="273"/>
                    <a:pt x="206" y="275"/>
                    <a:pt x="205" y="276"/>
                  </a:cubicBezTo>
                  <a:cubicBezTo>
                    <a:pt x="204" y="277"/>
                    <a:pt x="200" y="278"/>
                    <a:pt x="200" y="278"/>
                  </a:cubicBezTo>
                  <a:cubicBezTo>
                    <a:pt x="200" y="278"/>
                    <a:pt x="197" y="275"/>
                    <a:pt x="196" y="275"/>
                  </a:cubicBezTo>
                  <a:cubicBezTo>
                    <a:pt x="194" y="274"/>
                    <a:pt x="183" y="272"/>
                    <a:pt x="183" y="272"/>
                  </a:cubicBezTo>
                  <a:cubicBezTo>
                    <a:pt x="179" y="267"/>
                    <a:pt x="179" y="267"/>
                    <a:pt x="179" y="267"/>
                  </a:cubicBezTo>
                  <a:cubicBezTo>
                    <a:pt x="179" y="267"/>
                    <a:pt x="172" y="262"/>
                    <a:pt x="171" y="262"/>
                  </a:cubicBezTo>
                  <a:cubicBezTo>
                    <a:pt x="170" y="262"/>
                    <a:pt x="162" y="262"/>
                    <a:pt x="161" y="261"/>
                  </a:cubicBezTo>
                  <a:cubicBezTo>
                    <a:pt x="160" y="260"/>
                    <a:pt x="156" y="255"/>
                    <a:pt x="154" y="255"/>
                  </a:cubicBezTo>
                  <a:cubicBezTo>
                    <a:pt x="152" y="256"/>
                    <a:pt x="153" y="253"/>
                    <a:pt x="154" y="252"/>
                  </a:cubicBezTo>
                  <a:cubicBezTo>
                    <a:pt x="154" y="252"/>
                    <a:pt x="156" y="248"/>
                    <a:pt x="156" y="247"/>
                  </a:cubicBezTo>
                  <a:cubicBezTo>
                    <a:pt x="156" y="246"/>
                    <a:pt x="157" y="242"/>
                    <a:pt x="155" y="241"/>
                  </a:cubicBezTo>
                  <a:cubicBezTo>
                    <a:pt x="153" y="240"/>
                    <a:pt x="154" y="236"/>
                    <a:pt x="154" y="236"/>
                  </a:cubicBezTo>
                  <a:cubicBezTo>
                    <a:pt x="154" y="236"/>
                    <a:pt x="157" y="235"/>
                    <a:pt x="156" y="235"/>
                  </a:cubicBezTo>
                  <a:cubicBezTo>
                    <a:pt x="155" y="235"/>
                    <a:pt x="151" y="235"/>
                    <a:pt x="150" y="234"/>
                  </a:cubicBezTo>
                  <a:cubicBezTo>
                    <a:pt x="149" y="233"/>
                    <a:pt x="149" y="232"/>
                    <a:pt x="148" y="233"/>
                  </a:cubicBezTo>
                  <a:cubicBezTo>
                    <a:pt x="147" y="233"/>
                    <a:pt x="141" y="234"/>
                    <a:pt x="140" y="234"/>
                  </a:cubicBezTo>
                  <a:cubicBezTo>
                    <a:pt x="140" y="234"/>
                    <a:pt x="134" y="235"/>
                    <a:pt x="133" y="235"/>
                  </a:cubicBezTo>
                  <a:cubicBezTo>
                    <a:pt x="132" y="235"/>
                    <a:pt x="133" y="235"/>
                    <a:pt x="132" y="235"/>
                  </a:cubicBezTo>
                  <a:cubicBezTo>
                    <a:pt x="131" y="234"/>
                    <a:pt x="126" y="237"/>
                    <a:pt x="126" y="237"/>
                  </a:cubicBezTo>
                  <a:cubicBezTo>
                    <a:pt x="126" y="238"/>
                    <a:pt x="121" y="237"/>
                    <a:pt x="120" y="237"/>
                  </a:cubicBezTo>
                  <a:cubicBezTo>
                    <a:pt x="119" y="238"/>
                    <a:pt x="112" y="238"/>
                    <a:pt x="112" y="238"/>
                  </a:cubicBezTo>
                  <a:cubicBezTo>
                    <a:pt x="101" y="240"/>
                    <a:pt x="101" y="240"/>
                    <a:pt x="101" y="240"/>
                  </a:cubicBezTo>
                  <a:cubicBezTo>
                    <a:pt x="101" y="240"/>
                    <a:pt x="93" y="243"/>
                    <a:pt x="93" y="245"/>
                  </a:cubicBezTo>
                  <a:cubicBezTo>
                    <a:pt x="93" y="246"/>
                    <a:pt x="90" y="248"/>
                    <a:pt x="90" y="248"/>
                  </a:cubicBezTo>
                  <a:cubicBezTo>
                    <a:pt x="89" y="249"/>
                    <a:pt x="85" y="248"/>
                    <a:pt x="85" y="248"/>
                  </a:cubicBezTo>
                  <a:cubicBezTo>
                    <a:pt x="84" y="247"/>
                    <a:pt x="77" y="248"/>
                    <a:pt x="77" y="248"/>
                  </a:cubicBezTo>
                  <a:cubicBezTo>
                    <a:pt x="77" y="248"/>
                    <a:pt x="74" y="246"/>
                    <a:pt x="73" y="247"/>
                  </a:cubicBezTo>
                  <a:cubicBezTo>
                    <a:pt x="72" y="248"/>
                    <a:pt x="72" y="244"/>
                    <a:pt x="72" y="244"/>
                  </a:cubicBezTo>
                  <a:cubicBezTo>
                    <a:pt x="73" y="241"/>
                    <a:pt x="73" y="241"/>
                    <a:pt x="73" y="241"/>
                  </a:cubicBezTo>
                  <a:cubicBezTo>
                    <a:pt x="77" y="238"/>
                    <a:pt x="77" y="238"/>
                    <a:pt x="77" y="238"/>
                  </a:cubicBezTo>
                  <a:cubicBezTo>
                    <a:pt x="87" y="236"/>
                    <a:pt x="87" y="236"/>
                    <a:pt x="87" y="236"/>
                  </a:cubicBezTo>
                  <a:cubicBezTo>
                    <a:pt x="92" y="233"/>
                    <a:pt x="92" y="233"/>
                    <a:pt x="92" y="233"/>
                  </a:cubicBezTo>
                  <a:cubicBezTo>
                    <a:pt x="96" y="232"/>
                    <a:pt x="96" y="232"/>
                    <a:pt x="96" y="232"/>
                  </a:cubicBezTo>
                  <a:cubicBezTo>
                    <a:pt x="97" y="226"/>
                    <a:pt x="97" y="226"/>
                    <a:pt x="97" y="226"/>
                  </a:cubicBezTo>
                  <a:cubicBezTo>
                    <a:pt x="97" y="226"/>
                    <a:pt x="101" y="226"/>
                    <a:pt x="101" y="225"/>
                  </a:cubicBezTo>
                  <a:cubicBezTo>
                    <a:pt x="101" y="224"/>
                    <a:pt x="100" y="221"/>
                    <a:pt x="100" y="221"/>
                  </a:cubicBezTo>
                  <a:cubicBezTo>
                    <a:pt x="107" y="210"/>
                    <a:pt x="107" y="210"/>
                    <a:pt x="107" y="210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18" y="202"/>
                    <a:pt x="118" y="202"/>
                    <a:pt x="118" y="202"/>
                  </a:cubicBezTo>
                  <a:cubicBezTo>
                    <a:pt x="118" y="202"/>
                    <a:pt x="117" y="198"/>
                    <a:pt x="118" y="197"/>
                  </a:cubicBezTo>
                  <a:cubicBezTo>
                    <a:pt x="118" y="196"/>
                    <a:pt x="125" y="195"/>
                    <a:pt x="125" y="195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198"/>
                    <a:pt x="137" y="195"/>
                    <a:pt x="138" y="194"/>
                  </a:cubicBezTo>
                  <a:cubicBezTo>
                    <a:pt x="139" y="194"/>
                    <a:pt x="144" y="191"/>
                    <a:pt x="144" y="191"/>
                  </a:cubicBezTo>
                  <a:cubicBezTo>
                    <a:pt x="144" y="191"/>
                    <a:pt x="144" y="189"/>
                    <a:pt x="145" y="189"/>
                  </a:cubicBezTo>
                  <a:cubicBezTo>
                    <a:pt x="146" y="189"/>
                    <a:pt x="150" y="188"/>
                    <a:pt x="151" y="190"/>
                  </a:cubicBezTo>
                  <a:cubicBezTo>
                    <a:pt x="151" y="192"/>
                    <a:pt x="155" y="198"/>
                    <a:pt x="155" y="198"/>
                  </a:cubicBezTo>
                  <a:cubicBezTo>
                    <a:pt x="160" y="204"/>
                    <a:pt x="160" y="204"/>
                    <a:pt x="160" y="204"/>
                  </a:cubicBezTo>
                  <a:cubicBezTo>
                    <a:pt x="166" y="208"/>
                    <a:pt x="166" y="208"/>
                    <a:pt x="166" y="208"/>
                  </a:cubicBezTo>
                  <a:cubicBezTo>
                    <a:pt x="172" y="210"/>
                    <a:pt x="172" y="210"/>
                    <a:pt x="172" y="210"/>
                  </a:cubicBezTo>
                  <a:cubicBezTo>
                    <a:pt x="172" y="210"/>
                    <a:pt x="176" y="214"/>
                    <a:pt x="177" y="214"/>
                  </a:cubicBezTo>
                  <a:cubicBezTo>
                    <a:pt x="177" y="214"/>
                    <a:pt x="181" y="218"/>
                    <a:pt x="181" y="218"/>
                  </a:cubicBezTo>
                  <a:cubicBezTo>
                    <a:pt x="183" y="222"/>
                    <a:pt x="183" y="222"/>
                    <a:pt x="183" y="222"/>
                  </a:cubicBezTo>
                  <a:cubicBezTo>
                    <a:pt x="183" y="222"/>
                    <a:pt x="182" y="224"/>
                    <a:pt x="181" y="226"/>
                  </a:cubicBezTo>
                  <a:cubicBezTo>
                    <a:pt x="180" y="227"/>
                    <a:pt x="177" y="230"/>
                    <a:pt x="176" y="230"/>
                  </a:cubicBezTo>
                  <a:cubicBezTo>
                    <a:pt x="175" y="229"/>
                    <a:pt x="170" y="228"/>
                    <a:pt x="170" y="22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4" y="229"/>
                    <a:pt x="163" y="231"/>
                    <a:pt x="165" y="232"/>
                  </a:cubicBezTo>
                  <a:cubicBezTo>
                    <a:pt x="166" y="233"/>
                    <a:pt x="168" y="233"/>
                    <a:pt x="170" y="234"/>
                  </a:cubicBezTo>
                  <a:cubicBezTo>
                    <a:pt x="172" y="235"/>
                    <a:pt x="176" y="237"/>
                    <a:pt x="176" y="237"/>
                  </a:cubicBezTo>
                  <a:cubicBezTo>
                    <a:pt x="176" y="237"/>
                    <a:pt x="179" y="237"/>
                    <a:pt x="179" y="238"/>
                  </a:cubicBezTo>
                  <a:cubicBezTo>
                    <a:pt x="179" y="238"/>
                    <a:pt x="180" y="236"/>
                    <a:pt x="179" y="234"/>
                  </a:cubicBezTo>
                  <a:cubicBezTo>
                    <a:pt x="179" y="232"/>
                    <a:pt x="179" y="230"/>
                    <a:pt x="181" y="230"/>
                  </a:cubicBezTo>
                  <a:cubicBezTo>
                    <a:pt x="182" y="229"/>
                    <a:pt x="185" y="230"/>
                    <a:pt x="185" y="229"/>
                  </a:cubicBezTo>
                  <a:cubicBezTo>
                    <a:pt x="185" y="228"/>
                    <a:pt x="186" y="227"/>
                    <a:pt x="186" y="227"/>
                  </a:cubicBezTo>
                  <a:cubicBezTo>
                    <a:pt x="188" y="225"/>
                    <a:pt x="188" y="225"/>
                    <a:pt x="188" y="225"/>
                  </a:cubicBezTo>
                  <a:cubicBezTo>
                    <a:pt x="188" y="223"/>
                    <a:pt x="188" y="223"/>
                    <a:pt x="188" y="223"/>
                  </a:cubicBezTo>
                  <a:cubicBezTo>
                    <a:pt x="190" y="221"/>
                    <a:pt x="190" y="221"/>
                    <a:pt x="190" y="221"/>
                  </a:cubicBezTo>
                  <a:cubicBezTo>
                    <a:pt x="190" y="221"/>
                    <a:pt x="189" y="220"/>
                    <a:pt x="188" y="219"/>
                  </a:cubicBezTo>
                  <a:cubicBezTo>
                    <a:pt x="187" y="218"/>
                    <a:pt x="186" y="217"/>
                    <a:pt x="186" y="216"/>
                  </a:cubicBezTo>
                  <a:cubicBezTo>
                    <a:pt x="187" y="215"/>
                    <a:pt x="189" y="213"/>
                    <a:pt x="191" y="214"/>
                  </a:cubicBezTo>
                  <a:cubicBezTo>
                    <a:pt x="192" y="215"/>
                    <a:pt x="195" y="215"/>
                    <a:pt x="195" y="216"/>
                  </a:cubicBezTo>
                  <a:cubicBezTo>
                    <a:pt x="195" y="218"/>
                    <a:pt x="195" y="219"/>
                    <a:pt x="196" y="218"/>
                  </a:cubicBezTo>
                  <a:cubicBezTo>
                    <a:pt x="196" y="217"/>
                    <a:pt x="196" y="214"/>
                    <a:pt x="196" y="214"/>
                  </a:cubicBezTo>
                  <a:cubicBezTo>
                    <a:pt x="196" y="214"/>
                    <a:pt x="194" y="211"/>
                    <a:pt x="192" y="211"/>
                  </a:cubicBezTo>
                  <a:cubicBezTo>
                    <a:pt x="191" y="210"/>
                    <a:pt x="186" y="208"/>
                    <a:pt x="185" y="208"/>
                  </a:cubicBezTo>
                  <a:cubicBezTo>
                    <a:pt x="184" y="207"/>
                    <a:pt x="182" y="206"/>
                    <a:pt x="182" y="206"/>
                  </a:cubicBezTo>
                  <a:cubicBezTo>
                    <a:pt x="182" y="206"/>
                    <a:pt x="183" y="204"/>
                    <a:pt x="181" y="204"/>
                  </a:cubicBezTo>
                  <a:cubicBezTo>
                    <a:pt x="180" y="204"/>
                    <a:pt x="176" y="203"/>
                    <a:pt x="176" y="203"/>
                  </a:cubicBezTo>
                  <a:cubicBezTo>
                    <a:pt x="176" y="202"/>
                    <a:pt x="171" y="199"/>
                    <a:pt x="171" y="198"/>
                  </a:cubicBezTo>
                  <a:cubicBezTo>
                    <a:pt x="171" y="197"/>
                    <a:pt x="167" y="192"/>
                    <a:pt x="167" y="192"/>
                  </a:cubicBezTo>
                  <a:cubicBezTo>
                    <a:pt x="167" y="192"/>
                    <a:pt x="165" y="190"/>
                    <a:pt x="165" y="189"/>
                  </a:cubicBezTo>
                  <a:cubicBezTo>
                    <a:pt x="164" y="188"/>
                    <a:pt x="164" y="187"/>
                    <a:pt x="164" y="185"/>
                  </a:cubicBezTo>
                  <a:cubicBezTo>
                    <a:pt x="163" y="183"/>
                    <a:pt x="168" y="178"/>
                    <a:pt x="168" y="179"/>
                  </a:cubicBezTo>
                  <a:cubicBezTo>
                    <a:pt x="168" y="180"/>
                    <a:pt x="169" y="181"/>
                    <a:pt x="170" y="183"/>
                  </a:cubicBezTo>
                  <a:cubicBezTo>
                    <a:pt x="171" y="185"/>
                    <a:pt x="175" y="189"/>
                    <a:pt x="176" y="190"/>
                  </a:cubicBezTo>
                  <a:cubicBezTo>
                    <a:pt x="176" y="192"/>
                    <a:pt x="181" y="196"/>
                    <a:pt x="183" y="196"/>
                  </a:cubicBezTo>
                  <a:cubicBezTo>
                    <a:pt x="184" y="197"/>
                    <a:pt x="184" y="198"/>
                    <a:pt x="187" y="199"/>
                  </a:cubicBezTo>
                  <a:cubicBezTo>
                    <a:pt x="189" y="200"/>
                    <a:pt x="189" y="200"/>
                    <a:pt x="192" y="202"/>
                  </a:cubicBezTo>
                  <a:cubicBezTo>
                    <a:pt x="195" y="203"/>
                    <a:pt x="196" y="204"/>
                    <a:pt x="196" y="204"/>
                  </a:cubicBezTo>
                  <a:cubicBezTo>
                    <a:pt x="197" y="205"/>
                    <a:pt x="199" y="205"/>
                    <a:pt x="199" y="206"/>
                  </a:cubicBezTo>
                  <a:cubicBezTo>
                    <a:pt x="200" y="207"/>
                    <a:pt x="201" y="208"/>
                    <a:pt x="201" y="209"/>
                  </a:cubicBezTo>
                  <a:cubicBezTo>
                    <a:pt x="201" y="210"/>
                    <a:pt x="202" y="210"/>
                    <a:pt x="201" y="212"/>
                  </a:cubicBezTo>
                  <a:cubicBezTo>
                    <a:pt x="201" y="215"/>
                    <a:pt x="200" y="215"/>
                    <a:pt x="200" y="216"/>
                  </a:cubicBezTo>
                  <a:cubicBezTo>
                    <a:pt x="201" y="216"/>
                    <a:pt x="205" y="225"/>
                    <a:pt x="207" y="225"/>
                  </a:cubicBezTo>
                  <a:cubicBezTo>
                    <a:pt x="208" y="225"/>
                    <a:pt x="213" y="227"/>
                    <a:pt x="213" y="230"/>
                  </a:cubicBezTo>
                  <a:cubicBezTo>
                    <a:pt x="212" y="233"/>
                    <a:pt x="216" y="237"/>
                    <a:pt x="216" y="237"/>
                  </a:cubicBezTo>
                  <a:cubicBezTo>
                    <a:pt x="216" y="237"/>
                    <a:pt x="219" y="237"/>
                    <a:pt x="221" y="237"/>
                  </a:cubicBezTo>
                  <a:cubicBezTo>
                    <a:pt x="221" y="236"/>
                    <a:pt x="221" y="233"/>
                    <a:pt x="223" y="232"/>
                  </a:cubicBezTo>
                  <a:cubicBezTo>
                    <a:pt x="225" y="231"/>
                    <a:pt x="228" y="230"/>
                    <a:pt x="227" y="228"/>
                  </a:cubicBezTo>
                  <a:cubicBezTo>
                    <a:pt x="227" y="227"/>
                    <a:pt x="226" y="225"/>
                    <a:pt x="225" y="224"/>
                  </a:cubicBezTo>
                  <a:cubicBezTo>
                    <a:pt x="223" y="222"/>
                    <a:pt x="221" y="221"/>
                    <a:pt x="220" y="219"/>
                  </a:cubicBezTo>
                  <a:cubicBezTo>
                    <a:pt x="220" y="217"/>
                    <a:pt x="219" y="214"/>
                    <a:pt x="221" y="215"/>
                  </a:cubicBezTo>
                  <a:cubicBezTo>
                    <a:pt x="223" y="215"/>
                    <a:pt x="225" y="220"/>
                    <a:pt x="226" y="217"/>
                  </a:cubicBezTo>
                  <a:cubicBezTo>
                    <a:pt x="227" y="214"/>
                    <a:pt x="230" y="212"/>
                    <a:pt x="231" y="212"/>
                  </a:cubicBezTo>
                  <a:cubicBezTo>
                    <a:pt x="233" y="213"/>
                    <a:pt x="236" y="214"/>
                    <a:pt x="236" y="215"/>
                  </a:cubicBezTo>
                  <a:cubicBezTo>
                    <a:pt x="236" y="216"/>
                    <a:pt x="238" y="224"/>
                    <a:pt x="238" y="224"/>
                  </a:cubicBezTo>
                  <a:cubicBezTo>
                    <a:pt x="238" y="224"/>
                    <a:pt x="239" y="225"/>
                    <a:pt x="239" y="228"/>
                  </a:cubicBezTo>
                  <a:cubicBezTo>
                    <a:pt x="240" y="232"/>
                    <a:pt x="243" y="233"/>
                    <a:pt x="243" y="234"/>
                  </a:cubicBezTo>
                  <a:cubicBezTo>
                    <a:pt x="242" y="235"/>
                    <a:pt x="241" y="236"/>
                    <a:pt x="244" y="236"/>
                  </a:cubicBezTo>
                  <a:cubicBezTo>
                    <a:pt x="248" y="237"/>
                    <a:pt x="252" y="237"/>
                    <a:pt x="252" y="238"/>
                  </a:cubicBezTo>
                  <a:cubicBezTo>
                    <a:pt x="252" y="239"/>
                    <a:pt x="255" y="240"/>
                    <a:pt x="255" y="241"/>
                  </a:cubicBezTo>
                  <a:cubicBezTo>
                    <a:pt x="256" y="241"/>
                    <a:pt x="259" y="243"/>
                    <a:pt x="259" y="241"/>
                  </a:cubicBezTo>
                  <a:cubicBezTo>
                    <a:pt x="260" y="240"/>
                    <a:pt x="261" y="237"/>
                    <a:pt x="261" y="237"/>
                  </a:cubicBezTo>
                  <a:cubicBezTo>
                    <a:pt x="262" y="238"/>
                    <a:pt x="268" y="238"/>
                    <a:pt x="269" y="240"/>
                  </a:cubicBezTo>
                  <a:cubicBezTo>
                    <a:pt x="269" y="242"/>
                    <a:pt x="273" y="242"/>
                    <a:pt x="273" y="242"/>
                  </a:cubicBezTo>
                  <a:cubicBezTo>
                    <a:pt x="273" y="243"/>
                    <a:pt x="277" y="241"/>
                    <a:pt x="277" y="241"/>
                  </a:cubicBezTo>
                  <a:cubicBezTo>
                    <a:pt x="277" y="241"/>
                    <a:pt x="282" y="237"/>
                    <a:pt x="283" y="238"/>
                  </a:cubicBezTo>
                  <a:cubicBezTo>
                    <a:pt x="285" y="239"/>
                    <a:pt x="289" y="235"/>
                    <a:pt x="288" y="238"/>
                  </a:cubicBezTo>
                  <a:cubicBezTo>
                    <a:pt x="288" y="242"/>
                    <a:pt x="291" y="244"/>
                    <a:pt x="290" y="2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 dirty="0"/>
            </a:p>
          </p:txBody>
        </p:sp>
        <p:sp>
          <p:nvSpPr>
            <p:cNvPr id="30" name="Freeform 62">
              <a:extLst>
                <a:ext uri="{FF2B5EF4-FFF2-40B4-BE49-F238E27FC236}">
                  <a16:creationId xmlns:a16="http://schemas.microsoft.com/office/drawing/2014/main" id="{635861BB-6FA8-4A47-B1B2-0A23CCD97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148" y="1781348"/>
              <a:ext cx="179149" cy="96385"/>
            </a:xfrm>
            <a:custGeom>
              <a:avLst/>
              <a:gdLst/>
              <a:ahLst/>
              <a:cxnLst>
                <a:cxn ang="0">
                  <a:pos x="71" y="33"/>
                </a:cxn>
                <a:cxn ang="0">
                  <a:pos x="66" y="39"/>
                </a:cxn>
                <a:cxn ang="0">
                  <a:pos x="57" y="37"/>
                </a:cxn>
                <a:cxn ang="0">
                  <a:pos x="51" y="37"/>
                </a:cxn>
                <a:cxn ang="0">
                  <a:pos x="46" y="36"/>
                </a:cxn>
                <a:cxn ang="0">
                  <a:pos x="41" y="34"/>
                </a:cxn>
                <a:cxn ang="0">
                  <a:pos x="36" y="31"/>
                </a:cxn>
                <a:cxn ang="0">
                  <a:pos x="27" y="33"/>
                </a:cxn>
                <a:cxn ang="0">
                  <a:pos x="19" y="36"/>
                </a:cxn>
                <a:cxn ang="0">
                  <a:pos x="17" y="38"/>
                </a:cxn>
                <a:cxn ang="0">
                  <a:pos x="8" y="36"/>
                </a:cxn>
                <a:cxn ang="0">
                  <a:pos x="2" y="33"/>
                </a:cxn>
                <a:cxn ang="0">
                  <a:pos x="0" y="30"/>
                </a:cxn>
                <a:cxn ang="0">
                  <a:pos x="2" y="30"/>
                </a:cxn>
                <a:cxn ang="0">
                  <a:pos x="1" y="26"/>
                </a:cxn>
                <a:cxn ang="0">
                  <a:pos x="2" y="24"/>
                </a:cxn>
                <a:cxn ang="0">
                  <a:pos x="4" y="22"/>
                </a:cxn>
                <a:cxn ang="0">
                  <a:pos x="6" y="15"/>
                </a:cxn>
                <a:cxn ang="0">
                  <a:pos x="9" y="14"/>
                </a:cxn>
                <a:cxn ang="0">
                  <a:pos x="9" y="11"/>
                </a:cxn>
                <a:cxn ang="0">
                  <a:pos x="12" y="8"/>
                </a:cxn>
                <a:cxn ang="0">
                  <a:pos x="16" y="4"/>
                </a:cxn>
                <a:cxn ang="0">
                  <a:pos x="21" y="6"/>
                </a:cxn>
                <a:cxn ang="0">
                  <a:pos x="26" y="7"/>
                </a:cxn>
                <a:cxn ang="0">
                  <a:pos x="22" y="11"/>
                </a:cxn>
                <a:cxn ang="0">
                  <a:pos x="26" y="12"/>
                </a:cxn>
                <a:cxn ang="0">
                  <a:pos x="28" y="16"/>
                </a:cxn>
                <a:cxn ang="0">
                  <a:pos x="32" y="17"/>
                </a:cxn>
                <a:cxn ang="0">
                  <a:pos x="33" y="15"/>
                </a:cxn>
                <a:cxn ang="0">
                  <a:pos x="40" y="13"/>
                </a:cxn>
                <a:cxn ang="0">
                  <a:pos x="42" y="12"/>
                </a:cxn>
                <a:cxn ang="0">
                  <a:pos x="38" y="11"/>
                </a:cxn>
                <a:cxn ang="0">
                  <a:pos x="36" y="9"/>
                </a:cxn>
                <a:cxn ang="0">
                  <a:pos x="39" y="3"/>
                </a:cxn>
                <a:cxn ang="0">
                  <a:pos x="48" y="1"/>
                </a:cxn>
                <a:cxn ang="0">
                  <a:pos x="53" y="0"/>
                </a:cxn>
                <a:cxn ang="0">
                  <a:pos x="49" y="4"/>
                </a:cxn>
                <a:cxn ang="0">
                  <a:pos x="48" y="8"/>
                </a:cxn>
                <a:cxn ang="0">
                  <a:pos x="44" y="11"/>
                </a:cxn>
                <a:cxn ang="0">
                  <a:pos x="45" y="13"/>
                </a:cxn>
                <a:cxn ang="0">
                  <a:pos x="48" y="15"/>
                </a:cxn>
                <a:cxn ang="0">
                  <a:pos x="59" y="20"/>
                </a:cxn>
                <a:cxn ang="0">
                  <a:pos x="65" y="27"/>
                </a:cxn>
                <a:cxn ang="0">
                  <a:pos x="70" y="31"/>
                </a:cxn>
                <a:cxn ang="0">
                  <a:pos x="71" y="33"/>
                </a:cxn>
              </a:cxnLst>
              <a:rect l="0" t="0" r="r" b="b"/>
              <a:pathLst>
                <a:path w="72" h="39">
                  <a:moveTo>
                    <a:pt x="71" y="33"/>
                  </a:moveTo>
                  <a:cubicBezTo>
                    <a:pt x="71" y="34"/>
                    <a:pt x="66" y="39"/>
                    <a:pt x="66" y="39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2" y="34"/>
                    <a:pt x="41" y="34"/>
                  </a:cubicBezTo>
                  <a:cubicBezTo>
                    <a:pt x="41" y="33"/>
                    <a:pt x="36" y="31"/>
                    <a:pt x="36" y="31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2" y="8"/>
                    <a:pt x="12" y="8"/>
                  </a:cubicBezTo>
                  <a:cubicBezTo>
                    <a:pt x="13" y="7"/>
                    <a:pt x="16" y="4"/>
                    <a:pt x="16" y="4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7" y="7"/>
                    <a:pt x="26" y="7"/>
                  </a:cubicBezTo>
                  <a:cubicBezTo>
                    <a:pt x="25" y="7"/>
                    <a:pt x="22" y="11"/>
                    <a:pt x="22" y="11"/>
                  </a:cubicBezTo>
                  <a:cubicBezTo>
                    <a:pt x="22" y="11"/>
                    <a:pt x="25" y="12"/>
                    <a:pt x="26" y="12"/>
                  </a:cubicBezTo>
                  <a:cubicBezTo>
                    <a:pt x="27" y="13"/>
                    <a:pt x="29" y="14"/>
                    <a:pt x="28" y="16"/>
                  </a:cubicBezTo>
                  <a:cubicBezTo>
                    <a:pt x="28" y="17"/>
                    <a:pt x="32" y="17"/>
                    <a:pt x="32" y="17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5" y="9"/>
                    <a:pt x="36" y="9"/>
                  </a:cubicBezTo>
                  <a:cubicBezTo>
                    <a:pt x="36" y="8"/>
                    <a:pt x="39" y="3"/>
                    <a:pt x="39" y="3"/>
                  </a:cubicBezTo>
                  <a:cubicBezTo>
                    <a:pt x="39" y="3"/>
                    <a:pt x="47" y="1"/>
                    <a:pt x="48" y="1"/>
                  </a:cubicBezTo>
                  <a:cubicBezTo>
                    <a:pt x="49" y="1"/>
                    <a:pt x="53" y="0"/>
                    <a:pt x="53" y="0"/>
                  </a:cubicBezTo>
                  <a:cubicBezTo>
                    <a:pt x="53" y="0"/>
                    <a:pt x="50" y="4"/>
                    <a:pt x="49" y="4"/>
                  </a:cubicBezTo>
                  <a:cubicBezTo>
                    <a:pt x="49" y="5"/>
                    <a:pt x="49" y="7"/>
                    <a:pt x="48" y="8"/>
                  </a:cubicBezTo>
                  <a:cubicBezTo>
                    <a:pt x="47" y="9"/>
                    <a:pt x="45" y="10"/>
                    <a:pt x="44" y="11"/>
                  </a:cubicBezTo>
                  <a:cubicBezTo>
                    <a:pt x="44" y="11"/>
                    <a:pt x="44" y="13"/>
                    <a:pt x="45" y="13"/>
                  </a:cubicBezTo>
                  <a:cubicBezTo>
                    <a:pt x="46" y="14"/>
                    <a:pt x="48" y="15"/>
                    <a:pt x="48" y="15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2" y="33"/>
                    <a:pt x="71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31" name="Freeform 63">
              <a:extLst>
                <a:ext uri="{FF2B5EF4-FFF2-40B4-BE49-F238E27FC236}">
                  <a16:creationId xmlns:a16="http://schemas.microsoft.com/office/drawing/2014/main" id="{FCDE549E-0E84-4F91-8B3A-280CDECE5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013" y="1781348"/>
              <a:ext cx="105813" cy="163436"/>
            </a:xfrm>
            <a:custGeom>
              <a:avLst/>
              <a:gdLst/>
              <a:ahLst/>
              <a:cxnLst>
                <a:cxn ang="0">
                  <a:pos x="36" y="65"/>
                </a:cxn>
                <a:cxn ang="0">
                  <a:pos x="30" y="66"/>
                </a:cxn>
                <a:cxn ang="0">
                  <a:pos x="25" y="63"/>
                </a:cxn>
                <a:cxn ang="0">
                  <a:pos x="23" y="60"/>
                </a:cxn>
                <a:cxn ang="0">
                  <a:pos x="19" y="60"/>
                </a:cxn>
                <a:cxn ang="0">
                  <a:pos x="15" y="57"/>
                </a:cxn>
                <a:cxn ang="0">
                  <a:pos x="16" y="53"/>
                </a:cxn>
                <a:cxn ang="0">
                  <a:pos x="19" y="50"/>
                </a:cxn>
                <a:cxn ang="0">
                  <a:pos x="18" y="45"/>
                </a:cxn>
                <a:cxn ang="0">
                  <a:pos x="20" y="44"/>
                </a:cxn>
                <a:cxn ang="0">
                  <a:pos x="21" y="44"/>
                </a:cxn>
                <a:cxn ang="0">
                  <a:pos x="21" y="42"/>
                </a:cxn>
                <a:cxn ang="0">
                  <a:pos x="15" y="37"/>
                </a:cxn>
                <a:cxn ang="0">
                  <a:pos x="9" y="31"/>
                </a:cxn>
                <a:cxn ang="0">
                  <a:pos x="5" y="28"/>
                </a:cxn>
                <a:cxn ang="0">
                  <a:pos x="3" y="24"/>
                </a:cxn>
                <a:cxn ang="0">
                  <a:pos x="5" y="20"/>
                </a:cxn>
                <a:cxn ang="0">
                  <a:pos x="1" y="19"/>
                </a:cxn>
                <a:cxn ang="0">
                  <a:pos x="0" y="16"/>
                </a:cxn>
                <a:cxn ang="0">
                  <a:pos x="0" y="15"/>
                </a:cxn>
                <a:cxn ang="0">
                  <a:pos x="4" y="10"/>
                </a:cxn>
                <a:cxn ang="0">
                  <a:pos x="8" y="9"/>
                </a:cxn>
                <a:cxn ang="0">
                  <a:pos x="11" y="6"/>
                </a:cxn>
                <a:cxn ang="0">
                  <a:pos x="16" y="2"/>
                </a:cxn>
                <a:cxn ang="0">
                  <a:pos x="20" y="1"/>
                </a:cxn>
                <a:cxn ang="0">
                  <a:pos x="27" y="4"/>
                </a:cxn>
                <a:cxn ang="0">
                  <a:pos x="29" y="5"/>
                </a:cxn>
                <a:cxn ang="0">
                  <a:pos x="27" y="12"/>
                </a:cxn>
                <a:cxn ang="0">
                  <a:pos x="22" y="11"/>
                </a:cxn>
                <a:cxn ang="0">
                  <a:pos x="19" y="15"/>
                </a:cxn>
                <a:cxn ang="0">
                  <a:pos x="16" y="16"/>
                </a:cxn>
                <a:cxn ang="0">
                  <a:pos x="18" y="19"/>
                </a:cxn>
                <a:cxn ang="0">
                  <a:pos x="23" y="23"/>
                </a:cxn>
                <a:cxn ang="0">
                  <a:pos x="30" y="29"/>
                </a:cxn>
                <a:cxn ang="0">
                  <a:pos x="31" y="31"/>
                </a:cxn>
                <a:cxn ang="0">
                  <a:pos x="31" y="37"/>
                </a:cxn>
                <a:cxn ang="0">
                  <a:pos x="33" y="36"/>
                </a:cxn>
                <a:cxn ang="0">
                  <a:pos x="36" y="32"/>
                </a:cxn>
                <a:cxn ang="0">
                  <a:pos x="40" y="37"/>
                </a:cxn>
                <a:cxn ang="0">
                  <a:pos x="42" y="40"/>
                </a:cxn>
                <a:cxn ang="0">
                  <a:pos x="37" y="41"/>
                </a:cxn>
                <a:cxn ang="0">
                  <a:pos x="34" y="40"/>
                </a:cxn>
                <a:cxn ang="0">
                  <a:pos x="33" y="43"/>
                </a:cxn>
                <a:cxn ang="0">
                  <a:pos x="36" y="47"/>
                </a:cxn>
                <a:cxn ang="0">
                  <a:pos x="39" y="49"/>
                </a:cxn>
                <a:cxn ang="0">
                  <a:pos x="41" y="54"/>
                </a:cxn>
                <a:cxn ang="0">
                  <a:pos x="41" y="59"/>
                </a:cxn>
                <a:cxn ang="0">
                  <a:pos x="43" y="62"/>
                </a:cxn>
                <a:cxn ang="0">
                  <a:pos x="43" y="64"/>
                </a:cxn>
                <a:cxn ang="0">
                  <a:pos x="36" y="65"/>
                </a:cxn>
              </a:cxnLst>
              <a:rect l="0" t="0" r="r" b="b"/>
              <a:pathLst>
                <a:path w="43" h="66">
                  <a:moveTo>
                    <a:pt x="36" y="65"/>
                  </a:moveTo>
                  <a:cubicBezTo>
                    <a:pt x="30" y="66"/>
                    <a:pt x="30" y="66"/>
                    <a:pt x="30" y="66"/>
                  </a:cubicBezTo>
                  <a:cubicBezTo>
                    <a:pt x="30" y="66"/>
                    <a:pt x="25" y="64"/>
                    <a:pt x="25" y="63"/>
                  </a:cubicBezTo>
                  <a:cubicBezTo>
                    <a:pt x="24" y="62"/>
                    <a:pt x="23" y="59"/>
                    <a:pt x="23" y="60"/>
                  </a:cubicBezTo>
                  <a:cubicBezTo>
                    <a:pt x="22" y="60"/>
                    <a:pt x="19" y="61"/>
                    <a:pt x="19" y="60"/>
                  </a:cubicBezTo>
                  <a:cubicBezTo>
                    <a:pt x="18" y="60"/>
                    <a:pt x="15" y="58"/>
                    <a:pt x="15" y="57"/>
                  </a:cubicBezTo>
                  <a:cubicBezTo>
                    <a:pt x="15" y="56"/>
                    <a:pt x="15" y="54"/>
                    <a:pt x="16" y="53"/>
                  </a:cubicBezTo>
                  <a:cubicBezTo>
                    <a:pt x="17" y="52"/>
                    <a:pt x="19" y="50"/>
                    <a:pt x="19" y="50"/>
                  </a:cubicBezTo>
                  <a:cubicBezTo>
                    <a:pt x="19" y="49"/>
                    <a:pt x="18" y="46"/>
                    <a:pt x="18" y="45"/>
                  </a:cubicBezTo>
                  <a:cubicBezTo>
                    <a:pt x="18" y="45"/>
                    <a:pt x="18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2" y="43"/>
                    <a:pt x="21" y="42"/>
                  </a:cubicBezTo>
                  <a:cubicBezTo>
                    <a:pt x="20" y="41"/>
                    <a:pt x="16" y="38"/>
                    <a:pt x="15" y="37"/>
                  </a:cubicBezTo>
                  <a:cubicBezTo>
                    <a:pt x="15" y="37"/>
                    <a:pt x="10" y="32"/>
                    <a:pt x="9" y="31"/>
                  </a:cubicBezTo>
                  <a:cubicBezTo>
                    <a:pt x="8" y="30"/>
                    <a:pt x="5" y="28"/>
                    <a:pt x="5" y="28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7" y="8"/>
                    <a:pt x="8" y="9"/>
                  </a:cubicBezTo>
                  <a:cubicBezTo>
                    <a:pt x="9" y="9"/>
                    <a:pt x="10" y="7"/>
                    <a:pt x="11" y="6"/>
                  </a:cubicBezTo>
                  <a:cubicBezTo>
                    <a:pt x="11" y="6"/>
                    <a:pt x="15" y="3"/>
                    <a:pt x="16" y="2"/>
                  </a:cubicBezTo>
                  <a:cubicBezTo>
                    <a:pt x="17" y="2"/>
                    <a:pt x="19" y="0"/>
                    <a:pt x="20" y="1"/>
                  </a:cubicBezTo>
                  <a:cubicBezTo>
                    <a:pt x="21" y="2"/>
                    <a:pt x="27" y="4"/>
                    <a:pt x="27" y="4"/>
                  </a:cubicBezTo>
                  <a:cubicBezTo>
                    <a:pt x="27" y="4"/>
                    <a:pt x="29" y="4"/>
                    <a:pt x="29" y="5"/>
                  </a:cubicBezTo>
                  <a:cubicBezTo>
                    <a:pt x="29" y="6"/>
                    <a:pt x="27" y="12"/>
                    <a:pt x="27" y="12"/>
                  </a:cubicBezTo>
                  <a:cubicBezTo>
                    <a:pt x="27" y="12"/>
                    <a:pt x="22" y="11"/>
                    <a:pt x="22" y="11"/>
                  </a:cubicBezTo>
                  <a:cubicBezTo>
                    <a:pt x="21" y="12"/>
                    <a:pt x="18" y="13"/>
                    <a:pt x="19" y="15"/>
                  </a:cubicBezTo>
                  <a:cubicBezTo>
                    <a:pt x="19" y="17"/>
                    <a:pt x="16" y="16"/>
                    <a:pt x="16" y="16"/>
                  </a:cubicBezTo>
                  <a:cubicBezTo>
                    <a:pt x="17" y="17"/>
                    <a:pt x="17" y="19"/>
                    <a:pt x="18" y="19"/>
                  </a:cubicBezTo>
                  <a:cubicBezTo>
                    <a:pt x="19" y="20"/>
                    <a:pt x="23" y="22"/>
                    <a:pt x="23" y="23"/>
                  </a:cubicBezTo>
                  <a:cubicBezTo>
                    <a:pt x="24" y="25"/>
                    <a:pt x="30" y="29"/>
                    <a:pt x="30" y="29"/>
                  </a:cubicBezTo>
                  <a:cubicBezTo>
                    <a:pt x="30" y="29"/>
                    <a:pt x="31" y="30"/>
                    <a:pt x="31" y="31"/>
                  </a:cubicBezTo>
                  <a:cubicBezTo>
                    <a:pt x="30" y="32"/>
                    <a:pt x="30" y="37"/>
                    <a:pt x="31" y="37"/>
                  </a:cubicBezTo>
                  <a:cubicBezTo>
                    <a:pt x="31" y="37"/>
                    <a:pt x="33" y="36"/>
                    <a:pt x="33" y="36"/>
                  </a:cubicBezTo>
                  <a:cubicBezTo>
                    <a:pt x="33" y="36"/>
                    <a:pt x="35" y="32"/>
                    <a:pt x="36" y="32"/>
                  </a:cubicBezTo>
                  <a:cubicBezTo>
                    <a:pt x="37" y="33"/>
                    <a:pt x="40" y="35"/>
                    <a:pt x="40" y="37"/>
                  </a:cubicBezTo>
                  <a:cubicBezTo>
                    <a:pt x="41" y="38"/>
                    <a:pt x="42" y="40"/>
                    <a:pt x="42" y="40"/>
                  </a:cubicBezTo>
                  <a:cubicBezTo>
                    <a:pt x="41" y="41"/>
                    <a:pt x="38" y="41"/>
                    <a:pt x="37" y="41"/>
                  </a:cubicBezTo>
                  <a:cubicBezTo>
                    <a:pt x="36" y="41"/>
                    <a:pt x="34" y="39"/>
                    <a:pt x="34" y="40"/>
                  </a:cubicBezTo>
                  <a:cubicBezTo>
                    <a:pt x="33" y="40"/>
                    <a:pt x="32" y="42"/>
                    <a:pt x="33" y="43"/>
                  </a:cubicBezTo>
                  <a:cubicBezTo>
                    <a:pt x="34" y="44"/>
                    <a:pt x="35" y="47"/>
                    <a:pt x="36" y="47"/>
                  </a:cubicBezTo>
                  <a:cubicBezTo>
                    <a:pt x="36" y="48"/>
                    <a:pt x="37" y="47"/>
                    <a:pt x="39" y="49"/>
                  </a:cubicBezTo>
                  <a:cubicBezTo>
                    <a:pt x="41" y="51"/>
                    <a:pt x="42" y="52"/>
                    <a:pt x="41" y="54"/>
                  </a:cubicBezTo>
                  <a:cubicBezTo>
                    <a:pt x="41" y="56"/>
                    <a:pt x="41" y="58"/>
                    <a:pt x="41" y="59"/>
                  </a:cubicBezTo>
                  <a:cubicBezTo>
                    <a:pt x="42" y="60"/>
                    <a:pt x="42" y="61"/>
                    <a:pt x="43" y="62"/>
                  </a:cubicBezTo>
                  <a:cubicBezTo>
                    <a:pt x="43" y="63"/>
                    <a:pt x="43" y="64"/>
                    <a:pt x="43" y="64"/>
                  </a:cubicBezTo>
                  <a:lnTo>
                    <a:pt x="36" y="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32" name="Freeform 64">
              <a:extLst>
                <a:ext uri="{FF2B5EF4-FFF2-40B4-BE49-F238E27FC236}">
                  <a16:creationId xmlns:a16="http://schemas.microsoft.com/office/drawing/2014/main" id="{9C19DC16-8E3F-4391-B70E-7855C7CE1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343" y="1468096"/>
              <a:ext cx="1048" cy="10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36" name="Freeform 65">
              <a:extLst>
                <a:ext uri="{FF2B5EF4-FFF2-40B4-BE49-F238E27FC236}">
                  <a16:creationId xmlns:a16="http://schemas.microsoft.com/office/drawing/2014/main" id="{67A0255C-3160-48F1-AC0D-7FB66F57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865" y="1589625"/>
              <a:ext cx="1048" cy="20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A4099818-DEDE-45EA-8C6E-C1210B012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259" y="1388474"/>
              <a:ext cx="1048" cy="209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40" name="Freeform 67">
              <a:extLst>
                <a:ext uri="{FF2B5EF4-FFF2-40B4-BE49-F238E27FC236}">
                  <a16:creationId xmlns:a16="http://schemas.microsoft.com/office/drawing/2014/main" id="{BFCEF4EE-496B-4BD9-A6BE-807731D14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298" y="2709578"/>
              <a:ext cx="108956" cy="221057"/>
            </a:xfrm>
            <a:custGeom>
              <a:avLst/>
              <a:gdLst/>
              <a:ahLst/>
              <a:cxnLst>
                <a:cxn ang="0">
                  <a:pos x="38" y="3"/>
                </a:cxn>
                <a:cxn ang="0">
                  <a:pos x="33" y="9"/>
                </a:cxn>
                <a:cxn ang="0">
                  <a:pos x="27" y="17"/>
                </a:cxn>
                <a:cxn ang="0">
                  <a:pos x="22" y="22"/>
                </a:cxn>
                <a:cxn ang="0">
                  <a:pos x="12" y="26"/>
                </a:cxn>
                <a:cxn ang="0">
                  <a:pos x="10" y="27"/>
                </a:cxn>
                <a:cxn ang="0">
                  <a:pos x="7" y="33"/>
                </a:cxn>
                <a:cxn ang="0">
                  <a:pos x="7" y="40"/>
                </a:cxn>
                <a:cxn ang="0">
                  <a:pos x="9" y="46"/>
                </a:cxn>
                <a:cxn ang="0">
                  <a:pos x="9" y="52"/>
                </a:cxn>
                <a:cxn ang="0">
                  <a:pos x="6" y="59"/>
                </a:cxn>
                <a:cxn ang="0">
                  <a:pos x="2" y="64"/>
                </a:cxn>
                <a:cxn ang="0">
                  <a:pos x="2" y="70"/>
                </a:cxn>
                <a:cxn ang="0">
                  <a:pos x="1" y="76"/>
                </a:cxn>
                <a:cxn ang="0">
                  <a:pos x="4" y="83"/>
                </a:cxn>
                <a:cxn ang="0">
                  <a:pos x="7" y="85"/>
                </a:cxn>
                <a:cxn ang="0">
                  <a:pos x="11" y="88"/>
                </a:cxn>
                <a:cxn ang="0">
                  <a:pos x="16" y="87"/>
                </a:cxn>
                <a:cxn ang="0">
                  <a:pos x="21" y="84"/>
                </a:cxn>
                <a:cxn ang="0">
                  <a:pos x="24" y="80"/>
                </a:cxn>
                <a:cxn ang="0">
                  <a:pos x="25" y="77"/>
                </a:cxn>
                <a:cxn ang="0">
                  <a:pos x="28" y="67"/>
                </a:cxn>
                <a:cxn ang="0">
                  <a:pos x="31" y="57"/>
                </a:cxn>
                <a:cxn ang="0">
                  <a:pos x="34" y="47"/>
                </a:cxn>
                <a:cxn ang="0">
                  <a:pos x="35" y="40"/>
                </a:cxn>
                <a:cxn ang="0">
                  <a:pos x="39" y="31"/>
                </a:cxn>
                <a:cxn ang="0">
                  <a:pos x="39" y="25"/>
                </a:cxn>
                <a:cxn ang="0">
                  <a:pos x="43" y="23"/>
                </a:cxn>
                <a:cxn ang="0">
                  <a:pos x="43" y="22"/>
                </a:cxn>
                <a:cxn ang="0">
                  <a:pos x="44" y="11"/>
                </a:cxn>
                <a:cxn ang="0">
                  <a:pos x="40" y="1"/>
                </a:cxn>
                <a:cxn ang="0">
                  <a:pos x="38" y="3"/>
                </a:cxn>
              </a:cxnLst>
              <a:rect l="0" t="0" r="r" b="b"/>
              <a:pathLst>
                <a:path w="44" h="89">
                  <a:moveTo>
                    <a:pt x="38" y="3"/>
                  </a:moveTo>
                  <a:cubicBezTo>
                    <a:pt x="38" y="3"/>
                    <a:pt x="33" y="8"/>
                    <a:pt x="33" y="9"/>
                  </a:cubicBezTo>
                  <a:cubicBezTo>
                    <a:pt x="32" y="10"/>
                    <a:pt x="28" y="15"/>
                    <a:pt x="27" y="17"/>
                  </a:cubicBezTo>
                  <a:cubicBezTo>
                    <a:pt x="27" y="18"/>
                    <a:pt x="22" y="22"/>
                    <a:pt x="22" y="22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9" y="26"/>
                    <a:pt x="10" y="27"/>
                  </a:cubicBezTo>
                  <a:cubicBezTo>
                    <a:pt x="10" y="27"/>
                    <a:pt x="10" y="30"/>
                    <a:pt x="7" y="33"/>
                  </a:cubicBezTo>
                  <a:cubicBezTo>
                    <a:pt x="5" y="36"/>
                    <a:pt x="7" y="40"/>
                    <a:pt x="7" y="4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7" y="59"/>
                    <a:pt x="6" y="59"/>
                  </a:cubicBezTo>
                  <a:cubicBezTo>
                    <a:pt x="5" y="59"/>
                    <a:pt x="3" y="61"/>
                    <a:pt x="2" y="64"/>
                  </a:cubicBezTo>
                  <a:cubicBezTo>
                    <a:pt x="1" y="68"/>
                    <a:pt x="2" y="70"/>
                    <a:pt x="2" y="70"/>
                  </a:cubicBezTo>
                  <a:cubicBezTo>
                    <a:pt x="2" y="70"/>
                    <a:pt x="2" y="75"/>
                    <a:pt x="1" y="76"/>
                  </a:cubicBezTo>
                  <a:cubicBezTo>
                    <a:pt x="0" y="76"/>
                    <a:pt x="3" y="81"/>
                    <a:pt x="4" y="83"/>
                  </a:cubicBezTo>
                  <a:cubicBezTo>
                    <a:pt x="5" y="84"/>
                    <a:pt x="7" y="85"/>
                    <a:pt x="7" y="85"/>
                  </a:cubicBezTo>
                  <a:cubicBezTo>
                    <a:pt x="7" y="85"/>
                    <a:pt x="10" y="87"/>
                    <a:pt x="11" y="88"/>
                  </a:cubicBezTo>
                  <a:cubicBezTo>
                    <a:pt x="12" y="89"/>
                    <a:pt x="16" y="87"/>
                    <a:pt x="16" y="87"/>
                  </a:cubicBezTo>
                  <a:cubicBezTo>
                    <a:pt x="16" y="87"/>
                    <a:pt x="20" y="85"/>
                    <a:pt x="21" y="84"/>
                  </a:cubicBezTo>
                  <a:cubicBezTo>
                    <a:pt x="22" y="84"/>
                    <a:pt x="22" y="84"/>
                    <a:pt x="24" y="80"/>
                  </a:cubicBezTo>
                  <a:cubicBezTo>
                    <a:pt x="26" y="77"/>
                    <a:pt x="25" y="78"/>
                    <a:pt x="25" y="77"/>
                  </a:cubicBezTo>
                  <a:cubicBezTo>
                    <a:pt x="26" y="76"/>
                    <a:pt x="27" y="72"/>
                    <a:pt x="28" y="67"/>
                  </a:cubicBezTo>
                  <a:cubicBezTo>
                    <a:pt x="29" y="61"/>
                    <a:pt x="30" y="62"/>
                    <a:pt x="31" y="57"/>
                  </a:cubicBezTo>
                  <a:cubicBezTo>
                    <a:pt x="32" y="52"/>
                    <a:pt x="34" y="51"/>
                    <a:pt x="34" y="47"/>
                  </a:cubicBezTo>
                  <a:cubicBezTo>
                    <a:pt x="34" y="43"/>
                    <a:pt x="35" y="41"/>
                    <a:pt x="35" y="40"/>
                  </a:cubicBezTo>
                  <a:cubicBezTo>
                    <a:pt x="35" y="39"/>
                    <a:pt x="39" y="34"/>
                    <a:pt x="39" y="31"/>
                  </a:cubicBezTo>
                  <a:cubicBezTo>
                    <a:pt x="39" y="28"/>
                    <a:pt x="39" y="26"/>
                    <a:pt x="39" y="25"/>
                  </a:cubicBezTo>
                  <a:cubicBezTo>
                    <a:pt x="38" y="24"/>
                    <a:pt x="42" y="25"/>
                    <a:pt x="43" y="23"/>
                  </a:cubicBezTo>
                  <a:cubicBezTo>
                    <a:pt x="44" y="21"/>
                    <a:pt x="43" y="23"/>
                    <a:pt x="43" y="22"/>
                  </a:cubicBezTo>
                  <a:cubicBezTo>
                    <a:pt x="44" y="21"/>
                    <a:pt x="44" y="15"/>
                    <a:pt x="44" y="11"/>
                  </a:cubicBezTo>
                  <a:cubicBezTo>
                    <a:pt x="44" y="8"/>
                    <a:pt x="41" y="2"/>
                    <a:pt x="40" y="1"/>
                  </a:cubicBezTo>
                  <a:cubicBezTo>
                    <a:pt x="40" y="0"/>
                    <a:pt x="38" y="3"/>
                    <a:pt x="38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42" name="Freeform 68">
              <a:extLst>
                <a:ext uri="{FF2B5EF4-FFF2-40B4-BE49-F238E27FC236}">
                  <a16:creationId xmlns:a16="http://schemas.microsoft.com/office/drawing/2014/main" id="{6B6095BB-F0B8-4676-9BC9-49B25AF0C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465" y="2434042"/>
              <a:ext cx="168672" cy="181246"/>
            </a:xfrm>
            <a:custGeom>
              <a:avLst/>
              <a:gdLst/>
              <a:ahLst/>
              <a:cxnLst>
                <a:cxn ang="0">
                  <a:pos x="62" y="67"/>
                </a:cxn>
                <a:cxn ang="0">
                  <a:pos x="62" y="63"/>
                </a:cxn>
                <a:cxn ang="0">
                  <a:pos x="65" y="54"/>
                </a:cxn>
                <a:cxn ang="0">
                  <a:pos x="64" y="51"/>
                </a:cxn>
                <a:cxn ang="0">
                  <a:pos x="60" y="52"/>
                </a:cxn>
                <a:cxn ang="0">
                  <a:pos x="57" y="45"/>
                </a:cxn>
                <a:cxn ang="0">
                  <a:pos x="49" y="39"/>
                </a:cxn>
                <a:cxn ang="0">
                  <a:pos x="52" y="35"/>
                </a:cxn>
                <a:cxn ang="0">
                  <a:pos x="40" y="25"/>
                </a:cxn>
                <a:cxn ang="0">
                  <a:pos x="31" y="20"/>
                </a:cxn>
                <a:cxn ang="0">
                  <a:pos x="25" y="11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7" y="7"/>
                </a:cxn>
                <a:cxn ang="0">
                  <a:pos x="12" y="14"/>
                </a:cxn>
                <a:cxn ang="0">
                  <a:pos x="15" y="19"/>
                </a:cxn>
                <a:cxn ang="0">
                  <a:pos x="22" y="22"/>
                </a:cxn>
                <a:cxn ang="0">
                  <a:pos x="24" y="28"/>
                </a:cxn>
                <a:cxn ang="0">
                  <a:pos x="27" y="33"/>
                </a:cxn>
                <a:cxn ang="0">
                  <a:pos x="34" y="48"/>
                </a:cxn>
                <a:cxn ang="0">
                  <a:pos x="38" y="60"/>
                </a:cxn>
                <a:cxn ang="0">
                  <a:pos x="49" y="70"/>
                </a:cxn>
                <a:cxn ang="0">
                  <a:pos x="58" y="73"/>
                </a:cxn>
                <a:cxn ang="0">
                  <a:pos x="62" y="67"/>
                </a:cxn>
              </a:cxnLst>
              <a:rect l="0" t="0" r="r" b="b"/>
              <a:pathLst>
                <a:path w="68" h="73">
                  <a:moveTo>
                    <a:pt x="62" y="67"/>
                  </a:moveTo>
                  <a:cubicBezTo>
                    <a:pt x="63" y="65"/>
                    <a:pt x="62" y="64"/>
                    <a:pt x="62" y="63"/>
                  </a:cubicBezTo>
                  <a:cubicBezTo>
                    <a:pt x="61" y="62"/>
                    <a:pt x="63" y="56"/>
                    <a:pt x="65" y="54"/>
                  </a:cubicBezTo>
                  <a:cubicBezTo>
                    <a:pt x="68" y="52"/>
                    <a:pt x="64" y="51"/>
                    <a:pt x="64" y="51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1" y="41"/>
                    <a:pt x="49" y="39"/>
                  </a:cubicBezTo>
                  <a:cubicBezTo>
                    <a:pt x="47" y="38"/>
                    <a:pt x="52" y="35"/>
                    <a:pt x="52" y="35"/>
                  </a:cubicBezTo>
                  <a:cubicBezTo>
                    <a:pt x="52" y="35"/>
                    <a:pt x="41" y="25"/>
                    <a:pt x="40" y="25"/>
                  </a:cubicBezTo>
                  <a:cubicBezTo>
                    <a:pt x="38" y="25"/>
                    <a:pt x="32" y="20"/>
                    <a:pt x="31" y="20"/>
                  </a:cubicBezTo>
                  <a:cubicBezTo>
                    <a:pt x="30" y="20"/>
                    <a:pt x="25" y="11"/>
                    <a:pt x="25" y="1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6"/>
                    <a:pt x="4" y="6"/>
                  </a:cubicBezTo>
                  <a:cubicBezTo>
                    <a:pt x="4" y="6"/>
                    <a:pt x="6" y="7"/>
                    <a:pt x="7" y="7"/>
                  </a:cubicBezTo>
                  <a:cubicBezTo>
                    <a:pt x="8" y="8"/>
                    <a:pt x="12" y="11"/>
                    <a:pt x="12" y="14"/>
                  </a:cubicBezTo>
                  <a:cubicBezTo>
                    <a:pt x="13" y="16"/>
                    <a:pt x="13" y="17"/>
                    <a:pt x="15" y="19"/>
                  </a:cubicBezTo>
                  <a:cubicBezTo>
                    <a:pt x="18" y="21"/>
                    <a:pt x="22" y="22"/>
                    <a:pt x="22" y="22"/>
                  </a:cubicBezTo>
                  <a:cubicBezTo>
                    <a:pt x="22" y="22"/>
                    <a:pt x="23" y="27"/>
                    <a:pt x="24" y="28"/>
                  </a:cubicBezTo>
                  <a:cubicBezTo>
                    <a:pt x="26" y="28"/>
                    <a:pt x="27" y="31"/>
                    <a:pt x="27" y="33"/>
                  </a:cubicBezTo>
                  <a:cubicBezTo>
                    <a:pt x="28" y="35"/>
                    <a:pt x="34" y="44"/>
                    <a:pt x="34" y="48"/>
                  </a:cubicBezTo>
                  <a:cubicBezTo>
                    <a:pt x="33" y="51"/>
                    <a:pt x="38" y="60"/>
                    <a:pt x="38" y="60"/>
                  </a:cubicBezTo>
                  <a:cubicBezTo>
                    <a:pt x="38" y="60"/>
                    <a:pt x="49" y="68"/>
                    <a:pt x="49" y="70"/>
                  </a:cubicBezTo>
                  <a:cubicBezTo>
                    <a:pt x="50" y="71"/>
                    <a:pt x="58" y="73"/>
                    <a:pt x="58" y="73"/>
                  </a:cubicBezTo>
                  <a:cubicBezTo>
                    <a:pt x="58" y="73"/>
                    <a:pt x="61" y="70"/>
                    <a:pt x="62" y="6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08762E2D-2215-47C5-A9B3-1A301DE5E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376" y="2404708"/>
              <a:ext cx="141433" cy="183341"/>
            </a:xfrm>
            <a:custGeom>
              <a:avLst/>
              <a:gdLst/>
              <a:ahLst/>
              <a:cxnLst>
                <a:cxn ang="0">
                  <a:pos x="57" y="14"/>
                </a:cxn>
                <a:cxn ang="0">
                  <a:pos x="53" y="9"/>
                </a:cxn>
                <a:cxn ang="0">
                  <a:pos x="45" y="1"/>
                </a:cxn>
                <a:cxn ang="0">
                  <a:pos x="43" y="5"/>
                </a:cxn>
                <a:cxn ang="0">
                  <a:pos x="38" y="13"/>
                </a:cxn>
                <a:cxn ang="0">
                  <a:pos x="28" y="20"/>
                </a:cxn>
                <a:cxn ang="0">
                  <a:pos x="21" y="27"/>
                </a:cxn>
                <a:cxn ang="0">
                  <a:pos x="14" y="31"/>
                </a:cxn>
                <a:cxn ang="0">
                  <a:pos x="11" y="38"/>
                </a:cxn>
                <a:cxn ang="0">
                  <a:pos x="2" y="36"/>
                </a:cxn>
                <a:cxn ang="0">
                  <a:pos x="3" y="39"/>
                </a:cxn>
                <a:cxn ang="0">
                  <a:pos x="1" y="44"/>
                </a:cxn>
                <a:cxn ang="0">
                  <a:pos x="2" y="51"/>
                </a:cxn>
                <a:cxn ang="0">
                  <a:pos x="5" y="55"/>
                </a:cxn>
                <a:cxn ang="0">
                  <a:pos x="6" y="64"/>
                </a:cxn>
                <a:cxn ang="0">
                  <a:pos x="9" y="69"/>
                </a:cxn>
                <a:cxn ang="0">
                  <a:pos x="14" y="69"/>
                </a:cxn>
                <a:cxn ang="0">
                  <a:pos x="20" y="69"/>
                </a:cxn>
                <a:cxn ang="0">
                  <a:pos x="27" y="72"/>
                </a:cxn>
                <a:cxn ang="0">
                  <a:pos x="34" y="73"/>
                </a:cxn>
                <a:cxn ang="0">
                  <a:pos x="41" y="71"/>
                </a:cxn>
                <a:cxn ang="0">
                  <a:pos x="41" y="63"/>
                </a:cxn>
                <a:cxn ang="0">
                  <a:pos x="44" y="58"/>
                </a:cxn>
                <a:cxn ang="0">
                  <a:pos x="48" y="53"/>
                </a:cxn>
                <a:cxn ang="0">
                  <a:pos x="49" y="45"/>
                </a:cxn>
                <a:cxn ang="0">
                  <a:pos x="55" y="42"/>
                </a:cxn>
                <a:cxn ang="0">
                  <a:pos x="55" y="40"/>
                </a:cxn>
                <a:cxn ang="0">
                  <a:pos x="50" y="33"/>
                </a:cxn>
                <a:cxn ang="0">
                  <a:pos x="53" y="22"/>
                </a:cxn>
                <a:cxn ang="0">
                  <a:pos x="57" y="14"/>
                </a:cxn>
              </a:cxnLst>
              <a:rect l="0" t="0" r="r" b="b"/>
              <a:pathLst>
                <a:path w="57" h="74">
                  <a:moveTo>
                    <a:pt x="57" y="14"/>
                  </a:moveTo>
                  <a:cubicBezTo>
                    <a:pt x="57" y="13"/>
                    <a:pt x="54" y="10"/>
                    <a:pt x="53" y="9"/>
                  </a:cubicBezTo>
                  <a:cubicBezTo>
                    <a:pt x="52" y="7"/>
                    <a:pt x="46" y="2"/>
                    <a:pt x="45" y="1"/>
                  </a:cubicBezTo>
                  <a:cubicBezTo>
                    <a:pt x="44" y="0"/>
                    <a:pt x="45" y="1"/>
                    <a:pt x="43" y="5"/>
                  </a:cubicBezTo>
                  <a:cubicBezTo>
                    <a:pt x="41" y="8"/>
                    <a:pt x="39" y="12"/>
                    <a:pt x="38" y="13"/>
                  </a:cubicBezTo>
                  <a:cubicBezTo>
                    <a:pt x="37" y="13"/>
                    <a:pt x="30" y="18"/>
                    <a:pt x="28" y="20"/>
                  </a:cubicBezTo>
                  <a:cubicBezTo>
                    <a:pt x="26" y="22"/>
                    <a:pt x="22" y="28"/>
                    <a:pt x="21" y="27"/>
                  </a:cubicBezTo>
                  <a:cubicBezTo>
                    <a:pt x="20" y="26"/>
                    <a:pt x="14" y="31"/>
                    <a:pt x="14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0" y="43"/>
                    <a:pt x="1" y="44"/>
                  </a:cubicBezTo>
                  <a:cubicBezTo>
                    <a:pt x="1" y="45"/>
                    <a:pt x="1" y="49"/>
                    <a:pt x="2" y="51"/>
                  </a:cubicBezTo>
                  <a:cubicBezTo>
                    <a:pt x="3" y="53"/>
                    <a:pt x="4" y="54"/>
                    <a:pt x="5" y="55"/>
                  </a:cubicBezTo>
                  <a:cubicBezTo>
                    <a:pt x="7" y="56"/>
                    <a:pt x="7" y="61"/>
                    <a:pt x="6" y="64"/>
                  </a:cubicBezTo>
                  <a:cubicBezTo>
                    <a:pt x="5" y="67"/>
                    <a:pt x="8" y="68"/>
                    <a:pt x="9" y="69"/>
                  </a:cubicBezTo>
                  <a:cubicBezTo>
                    <a:pt x="10" y="70"/>
                    <a:pt x="13" y="70"/>
                    <a:pt x="14" y="69"/>
                  </a:cubicBezTo>
                  <a:cubicBezTo>
                    <a:pt x="15" y="69"/>
                    <a:pt x="18" y="68"/>
                    <a:pt x="20" y="69"/>
                  </a:cubicBezTo>
                  <a:cubicBezTo>
                    <a:pt x="21" y="70"/>
                    <a:pt x="25" y="70"/>
                    <a:pt x="27" y="72"/>
                  </a:cubicBezTo>
                  <a:cubicBezTo>
                    <a:pt x="28" y="73"/>
                    <a:pt x="33" y="72"/>
                    <a:pt x="34" y="73"/>
                  </a:cubicBezTo>
                  <a:cubicBezTo>
                    <a:pt x="35" y="74"/>
                    <a:pt x="40" y="72"/>
                    <a:pt x="41" y="71"/>
                  </a:cubicBezTo>
                  <a:cubicBezTo>
                    <a:pt x="43" y="70"/>
                    <a:pt x="41" y="67"/>
                    <a:pt x="41" y="63"/>
                  </a:cubicBezTo>
                  <a:cubicBezTo>
                    <a:pt x="41" y="59"/>
                    <a:pt x="42" y="59"/>
                    <a:pt x="44" y="58"/>
                  </a:cubicBezTo>
                  <a:cubicBezTo>
                    <a:pt x="46" y="56"/>
                    <a:pt x="48" y="55"/>
                    <a:pt x="48" y="53"/>
                  </a:cubicBezTo>
                  <a:cubicBezTo>
                    <a:pt x="49" y="50"/>
                    <a:pt x="49" y="47"/>
                    <a:pt x="49" y="45"/>
                  </a:cubicBezTo>
                  <a:cubicBezTo>
                    <a:pt x="49" y="43"/>
                    <a:pt x="54" y="43"/>
                    <a:pt x="55" y="42"/>
                  </a:cubicBezTo>
                  <a:cubicBezTo>
                    <a:pt x="56" y="42"/>
                    <a:pt x="55" y="40"/>
                    <a:pt x="55" y="40"/>
                  </a:cubicBezTo>
                  <a:cubicBezTo>
                    <a:pt x="55" y="39"/>
                    <a:pt x="51" y="34"/>
                    <a:pt x="50" y="33"/>
                  </a:cubicBezTo>
                  <a:cubicBezTo>
                    <a:pt x="49" y="31"/>
                    <a:pt x="51" y="23"/>
                    <a:pt x="53" y="22"/>
                  </a:cubicBezTo>
                  <a:cubicBezTo>
                    <a:pt x="54" y="20"/>
                    <a:pt x="57" y="15"/>
                    <a:pt x="57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50C82E15-9DE1-4412-907A-828D22349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993" y="2613193"/>
              <a:ext cx="300676" cy="76479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42" y="17"/>
                </a:cxn>
                <a:cxn ang="0">
                  <a:pos x="51" y="20"/>
                </a:cxn>
                <a:cxn ang="0">
                  <a:pos x="58" y="20"/>
                </a:cxn>
                <a:cxn ang="0">
                  <a:pos x="67" y="19"/>
                </a:cxn>
                <a:cxn ang="0">
                  <a:pos x="77" y="20"/>
                </a:cxn>
                <a:cxn ang="0">
                  <a:pos x="84" y="19"/>
                </a:cxn>
                <a:cxn ang="0">
                  <a:pos x="89" y="20"/>
                </a:cxn>
                <a:cxn ang="0">
                  <a:pos x="95" y="21"/>
                </a:cxn>
                <a:cxn ang="0">
                  <a:pos x="101" y="19"/>
                </a:cxn>
                <a:cxn ang="0">
                  <a:pos x="112" y="17"/>
                </a:cxn>
                <a:cxn ang="0">
                  <a:pos x="110" y="18"/>
                </a:cxn>
                <a:cxn ang="0">
                  <a:pos x="102" y="24"/>
                </a:cxn>
                <a:cxn ang="0">
                  <a:pos x="100" y="26"/>
                </a:cxn>
                <a:cxn ang="0">
                  <a:pos x="100" y="30"/>
                </a:cxn>
                <a:cxn ang="0">
                  <a:pos x="110" y="21"/>
                </a:cxn>
                <a:cxn ang="0">
                  <a:pos x="114" y="18"/>
                </a:cxn>
                <a:cxn ang="0">
                  <a:pos x="119" y="16"/>
                </a:cxn>
                <a:cxn ang="0">
                  <a:pos x="121" y="15"/>
                </a:cxn>
                <a:cxn ang="0">
                  <a:pos x="118" y="14"/>
                </a:cxn>
                <a:cxn ang="0">
                  <a:pos x="114" y="14"/>
                </a:cxn>
                <a:cxn ang="0">
                  <a:pos x="105" y="15"/>
                </a:cxn>
                <a:cxn ang="0">
                  <a:pos x="99" y="15"/>
                </a:cxn>
                <a:cxn ang="0">
                  <a:pos x="94" y="14"/>
                </a:cxn>
                <a:cxn ang="0">
                  <a:pos x="86" y="17"/>
                </a:cxn>
                <a:cxn ang="0">
                  <a:pos x="79" y="16"/>
                </a:cxn>
                <a:cxn ang="0">
                  <a:pos x="75" y="15"/>
                </a:cxn>
                <a:cxn ang="0">
                  <a:pos x="70" y="14"/>
                </a:cxn>
                <a:cxn ang="0">
                  <a:pos x="65" y="13"/>
                </a:cxn>
                <a:cxn ang="0">
                  <a:pos x="61" y="14"/>
                </a:cxn>
                <a:cxn ang="0">
                  <a:pos x="55" y="14"/>
                </a:cxn>
                <a:cxn ang="0">
                  <a:pos x="44" y="11"/>
                </a:cxn>
                <a:cxn ang="0">
                  <a:pos x="46" y="8"/>
                </a:cxn>
                <a:cxn ang="0">
                  <a:pos x="48" y="6"/>
                </a:cxn>
                <a:cxn ang="0">
                  <a:pos x="41" y="5"/>
                </a:cxn>
                <a:cxn ang="0">
                  <a:pos x="36" y="5"/>
                </a:cxn>
                <a:cxn ang="0">
                  <a:pos x="29" y="2"/>
                </a:cxn>
                <a:cxn ang="0">
                  <a:pos x="27" y="7"/>
                </a:cxn>
                <a:cxn ang="0">
                  <a:pos x="17" y="6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7" y="1"/>
                </a:cxn>
                <a:cxn ang="0">
                  <a:pos x="4" y="1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6" y="13"/>
                </a:cxn>
                <a:cxn ang="0">
                  <a:pos x="24" y="15"/>
                </a:cxn>
                <a:cxn ang="0">
                  <a:pos x="34" y="16"/>
                </a:cxn>
              </a:cxnLst>
              <a:rect l="0" t="0" r="r" b="b"/>
              <a:pathLst>
                <a:path w="121" h="31">
                  <a:moveTo>
                    <a:pt x="34" y="16"/>
                  </a:moveTo>
                  <a:cubicBezTo>
                    <a:pt x="35" y="16"/>
                    <a:pt x="37" y="16"/>
                    <a:pt x="42" y="17"/>
                  </a:cubicBezTo>
                  <a:cubicBezTo>
                    <a:pt x="46" y="19"/>
                    <a:pt x="51" y="19"/>
                    <a:pt x="51" y="20"/>
                  </a:cubicBezTo>
                  <a:cubicBezTo>
                    <a:pt x="52" y="21"/>
                    <a:pt x="56" y="20"/>
                    <a:pt x="58" y="20"/>
                  </a:cubicBezTo>
                  <a:cubicBezTo>
                    <a:pt x="60" y="20"/>
                    <a:pt x="65" y="15"/>
                    <a:pt x="67" y="19"/>
                  </a:cubicBezTo>
                  <a:cubicBezTo>
                    <a:pt x="70" y="22"/>
                    <a:pt x="76" y="20"/>
                    <a:pt x="77" y="20"/>
                  </a:cubicBezTo>
                  <a:cubicBezTo>
                    <a:pt x="78" y="21"/>
                    <a:pt x="81" y="19"/>
                    <a:pt x="84" y="19"/>
                  </a:cubicBezTo>
                  <a:cubicBezTo>
                    <a:pt x="88" y="19"/>
                    <a:pt x="88" y="20"/>
                    <a:pt x="89" y="20"/>
                  </a:cubicBezTo>
                  <a:cubicBezTo>
                    <a:pt x="90" y="20"/>
                    <a:pt x="93" y="21"/>
                    <a:pt x="95" y="21"/>
                  </a:cubicBezTo>
                  <a:cubicBezTo>
                    <a:pt x="96" y="21"/>
                    <a:pt x="98" y="19"/>
                    <a:pt x="101" y="19"/>
                  </a:cubicBezTo>
                  <a:cubicBezTo>
                    <a:pt x="104" y="19"/>
                    <a:pt x="112" y="17"/>
                    <a:pt x="112" y="17"/>
                  </a:cubicBezTo>
                  <a:cubicBezTo>
                    <a:pt x="112" y="17"/>
                    <a:pt x="112" y="17"/>
                    <a:pt x="110" y="18"/>
                  </a:cubicBezTo>
                  <a:cubicBezTo>
                    <a:pt x="108" y="20"/>
                    <a:pt x="102" y="24"/>
                    <a:pt x="102" y="24"/>
                  </a:cubicBezTo>
                  <a:cubicBezTo>
                    <a:pt x="102" y="24"/>
                    <a:pt x="101" y="24"/>
                    <a:pt x="100" y="26"/>
                  </a:cubicBezTo>
                  <a:cubicBezTo>
                    <a:pt x="100" y="28"/>
                    <a:pt x="98" y="31"/>
                    <a:pt x="100" y="30"/>
                  </a:cubicBezTo>
                  <a:cubicBezTo>
                    <a:pt x="102" y="28"/>
                    <a:pt x="109" y="22"/>
                    <a:pt x="110" y="21"/>
                  </a:cubicBezTo>
                  <a:cubicBezTo>
                    <a:pt x="112" y="20"/>
                    <a:pt x="112" y="19"/>
                    <a:pt x="114" y="18"/>
                  </a:cubicBezTo>
                  <a:cubicBezTo>
                    <a:pt x="116" y="17"/>
                    <a:pt x="119" y="16"/>
                    <a:pt x="119" y="16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1" y="15"/>
                    <a:pt x="119" y="14"/>
                    <a:pt x="118" y="14"/>
                  </a:cubicBezTo>
                  <a:cubicBezTo>
                    <a:pt x="117" y="14"/>
                    <a:pt x="116" y="13"/>
                    <a:pt x="114" y="14"/>
                  </a:cubicBezTo>
                  <a:cubicBezTo>
                    <a:pt x="111" y="14"/>
                    <a:pt x="105" y="15"/>
                    <a:pt x="105" y="15"/>
                  </a:cubicBezTo>
                  <a:cubicBezTo>
                    <a:pt x="105" y="15"/>
                    <a:pt x="102" y="16"/>
                    <a:pt x="99" y="15"/>
                  </a:cubicBezTo>
                  <a:cubicBezTo>
                    <a:pt x="97" y="14"/>
                    <a:pt x="94" y="13"/>
                    <a:pt x="94" y="14"/>
                  </a:cubicBezTo>
                  <a:cubicBezTo>
                    <a:pt x="93" y="15"/>
                    <a:pt x="87" y="17"/>
                    <a:pt x="86" y="17"/>
                  </a:cubicBezTo>
                  <a:cubicBezTo>
                    <a:pt x="85" y="17"/>
                    <a:pt x="82" y="16"/>
                    <a:pt x="79" y="16"/>
                  </a:cubicBezTo>
                  <a:cubicBezTo>
                    <a:pt x="77" y="15"/>
                    <a:pt x="76" y="15"/>
                    <a:pt x="75" y="15"/>
                  </a:cubicBezTo>
                  <a:cubicBezTo>
                    <a:pt x="73" y="15"/>
                    <a:pt x="73" y="14"/>
                    <a:pt x="70" y="14"/>
                  </a:cubicBezTo>
                  <a:cubicBezTo>
                    <a:pt x="66" y="14"/>
                    <a:pt x="65" y="13"/>
                    <a:pt x="65" y="13"/>
                  </a:cubicBezTo>
                  <a:cubicBezTo>
                    <a:pt x="64" y="13"/>
                    <a:pt x="62" y="14"/>
                    <a:pt x="61" y="14"/>
                  </a:cubicBezTo>
                  <a:cubicBezTo>
                    <a:pt x="59" y="15"/>
                    <a:pt x="56" y="15"/>
                    <a:pt x="55" y="14"/>
                  </a:cubicBezTo>
                  <a:cubicBezTo>
                    <a:pt x="54" y="13"/>
                    <a:pt x="44" y="11"/>
                    <a:pt x="44" y="11"/>
                  </a:cubicBezTo>
                  <a:cubicBezTo>
                    <a:pt x="44" y="11"/>
                    <a:pt x="43" y="9"/>
                    <a:pt x="46" y="8"/>
                  </a:cubicBezTo>
                  <a:cubicBezTo>
                    <a:pt x="49" y="7"/>
                    <a:pt x="48" y="7"/>
                    <a:pt x="48" y="6"/>
                  </a:cubicBezTo>
                  <a:cubicBezTo>
                    <a:pt x="47" y="5"/>
                    <a:pt x="43" y="5"/>
                    <a:pt x="41" y="5"/>
                  </a:cubicBezTo>
                  <a:cubicBezTo>
                    <a:pt x="40" y="6"/>
                    <a:pt x="37" y="6"/>
                    <a:pt x="36" y="5"/>
                  </a:cubicBezTo>
                  <a:cubicBezTo>
                    <a:pt x="34" y="4"/>
                    <a:pt x="30" y="0"/>
                    <a:pt x="29" y="2"/>
                  </a:cubicBezTo>
                  <a:cubicBezTo>
                    <a:pt x="28" y="4"/>
                    <a:pt x="29" y="7"/>
                    <a:pt x="27" y="7"/>
                  </a:cubicBezTo>
                  <a:cubicBezTo>
                    <a:pt x="26" y="6"/>
                    <a:pt x="17" y="7"/>
                    <a:pt x="17" y="6"/>
                  </a:cubicBezTo>
                  <a:cubicBezTo>
                    <a:pt x="17" y="5"/>
                    <a:pt x="15" y="3"/>
                    <a:pt x="14" y="2"/>
                  </a:cubicBezTo>
                  <a:cubicBezTo>
                    <a:pt x="13" y="2"/>
                    <a:pt x="14" y="1"/>
                    <a:pt x="12" y="0"/>
                  </a:cubicBezTo>
                  <a:cubicBezTo>
                    <a:pt x="10" y="0"/>
                    <a:pt x="7" y="1"/>
                    <a:pt x="7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9" y="7"/>
                    <a:pt x="10" y="8"/>
                  </a:cubicBezTo>
                  <a:cubicBezTo>
                    <a:pt x="11" y="9"/>
                    <a:pt x="16" y="13"/>
                    <a:pt x="16" y="13"/>
                  </a:cubicBezTo>
                  <a:cubicBezTo>
                    <a:pt x="16" y="13"/>
                    <a:pt x="22" y="14"/>
                    <a:pt x="24" y="15"/>
                  </a:cubicBezTo>
                  <a:cubicBezTo>
                    <a:pt x="25" y="15"/>
                    <a:pt x="33" y="15"/>
                    <a:pt x="34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D2204CD9-5F82-4F6D-98C8-D10C04CF7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232" y="2205652"/>
              <a:ext cx="32477" cy="27239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4" y="1"/>
                </a:cxn>
                <a:cxn ang="0">
                  <a:pos x="0" y="6"/>
                </a:cxn>
                <a:cxn ang="0">
                  <a:pos x="2" y="11"/>
                </a:cxn>
                <a:cxn ang="0">
                  <a:pos x="7" y="11"/>
                </a:cxn>
                <a:cxn ang="0">
                  <a:pos x="10" y="9"/>
                </a:cxn>
                <a:cxn ang="0">
                  <a:pos x="12" y="4"/>
                </a:cxn>
                <a:cxn ang="0">
                  <a:pos x="12" y="1"/>
                </a:cxn>
              </a:cxnLst>
              <a:rect l="0" t="0" r="r" b="b"/>
              <a:pathLst>
                <a:path w="13" h="11">
                  <a:moveTo>
                    <a:pt x="12" y="1"/>
                  </a:moveTo>
                  <a:cubicBezTo>
                    <a:pt x="11" y="0"/>
                    <a:pt x="9" y="0"/>
                    <a:pt x="9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11"/>
                    <a:pt x="2" y="11"/>
                  </a:cubicBezTo>
                  <a:cubicBezTo>
                    <a:pt x="3" y="11"/>
                    <a:pt x="7" y="11"/>
                    <a:pt x="7" y="11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6ED26E08-7F70-474D-AA63-B4169A2C7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08" y="2120791"/>
              <a:ext cx="27239" cy="54479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8" y="18"/>
                </a:cxn>
                <a:cxn ang="0">
                  <a:pos x="9" y="14"/>
                </a:cxn>
                <a:cxn ang="0">
                  <a:pos x="10" y="8"/>
                </a:cxn>
                <a:cxn ang="0">
                  <a:pos x="9" y="3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1" y="8"/>
                </a:cxn>
                <a:cxn ang="0">
                  <a:pos x="1" y="15"/>
                </a:cxn>
                <a:cxn ang="0">
                  <a:pos x="4" y="20"/>
                </a:cxn>
                <a:cxn ang="0">
                  <a:pos x="6" y="22"/>
                </a:cxn>
              </a:cxnLst>
              <a:rect l="0" t="0" r="r" b="b"/>
              <a:pathLst>
                <a:path w="11" h="22">
                  <a:moveTo>
                    <a:pt x="6" y="22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9" y="15"/>
                    <a:pt x="9" y="14"/>
                  </a:cubicBezTo>
                  <a:cubicBezTo>
                    <a:pt x="9" y="13"/>
                    <a:pt x="11" y="10"/>
                    <a:pt x="10" y="8"/>
                  </a:cubicBezTo>
                  <a:cubicBezTo>
                    <a:pt x="9" y="7"/>
                    <a:pt x="9" y="4"/>
                    <a:pt x="9" y="3"/>
                  </a:cubicBezTo>
                  <a:cubicBezTo>
                    <a:pt x="8" y="2"/>
                    <a:pt x="8" y="0"/>
                    <a:pt x="8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1" y="8"/>
                    <a:pt x="1" y="8"/>
                  </a:cubicBezTo>
                  <a:cubicBezTo>
                    <a:pt x="1" y="8"/>
                    <a:pt x="0" y="14"/>
                    <a:pt x="1" y="15"/>
                  </a:cubicBezTo>
                  <a:cubicBezTo>
                    <a:pt x="2" y="17"/>
                    <a:pt x="4" y="20"/>
                    <a:pt x="4" y="20"/>
                  </a:cubicBez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D3618072-0CA8-4A8B-99A7-B3E578B1D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1475" y="2222414"/>
              <a:ext cx="111051" cy="216866"/>
            </a:xfrm>
            <a:custGeom>
              <a:avLst/>
              <a:gdLst/>
              <a:ahLst/>
              <a:cxnLst>
                <a:cxn ang="0">
                  <a:pos x="43" y="76"/>
                </a:cxn>
                <a:cxn ang="0">
                  <a:pos x="41" y="57"/>
                </a:cxn>
                <a:cxn ang="0">
                  <a:pos x="35" y="50"/>
                </a:cxn>
                <a:cxn ang="0">
                  <a:pos x="34" y="42"/>
                </a:cxn>
                <a:cxn ang="0">
                  <a:pos x="28" y="39"/>
                </a:cxn>
                <a:cxn ang="0">
                  <a:pos x="27" y="33"/>
                </a:cxn>
                <a:cxn ang="0">
                  <a:pos x="19" y="29"/>
                </a:cxn>
                <a:cxn ang="0">
                  <a:pos x="12" y="25"/>
                </a:cxn>
                <a:cxn ang="0">
                  <a:pos x="14" y="14"/>
                </a:cxn>
                <a:cxn ang="0">
                  <a:pos x="12" y="3"/>
                </a:cxn>
                <a:cxn ang="0">
                  <a:pos x="5" y="2"/>
                </a:cxn>
                <a:cxn ang="0">
                  <a:pos x="0" y="18"/>
                </a:cxn>
                <a:cxn ang="0">
                  <a:pos x="6" y="29"/>
                </a:cxn>
                <a:cxn ang="0">
                  <a:pos x="10" y="40"/>
                </a:cxn>
                <a:cxn ang="0">
                  <a:pos x="13" y="33"/>
                </a:cxn>
                <a:cxn ang="0">
                  <a:pos x="25" y="42"/>
                </a:cxn>
                <a:cxn ang="0">
                  <a:pos x="25" y="48"/>
                </a:cxn>
                <a:cxn ang="0">
                  <a:pos x="16" y="47"/>
                </a:cxn>
                <a:cxn ang="0">
                  <a:pos x="21" y="56"/>
                </a:cxn>
                <a:cxn ang="0">
                  <a:pos x="27" y="61"/>
                </a:cxn>
                <a:cxn ang="0">
                  <a:pos x="29" y="55"/>
                </a:cxn>
                <a:cxn ang="0">
                  <a:pos x="31" y="48"/>
                </a:cxn>
                <a:cxn ang="0">
                  <a:pos x="35" y="59"/>
                </a:cxn>
                <a:cxn ang="0">
                  <a:pos x="31" y="65"/>
                </a:cxn>
                <a:cxn ang="0">
                  <a:pos x="29" y="65"/>
                </a:cxn>
                <a:cxn ang="0">
                  <a:pos x="23" y="69"/>
                </a:cxn>
                <a:cxn ang="0">
                  <a:pos x="19" y="76"/>
                </a:cxn>
                <a:cxn ang="0">
                  <a:pos x="24" y="72"/>
                </a:cxn>
                <a:cxn ang="0">
                  <a:pos x="28" y="72"/>
                </a:cxn>
                <a:cxn ang="0">
                  <a:pos x="31" y="79"/>
                </a:cxn>
                <a:cxn ang="0">
                  <a:pos x="38" y="86"/>
                </a:cxn>
                <a:cxn ang="0">
                  <a:pos x="40" y="77"/>
                </a:cxn>
              </a:cxnLst>
              <a:rect l="0" t="0" r="r" b="b"/>
              <a:pathLst>
                <a:path w="45" h="87">
                  <a:moveTo>
                    <a:pt x="40" y="77"/>
                  </a:moveTo>
                  <a:cubicBezTo>
                    <a:pt x="43" y="78"/>
                    <a:pt x="44" y="77"/>
                    <a:pt x="43" y="76"/>
                  </a:cubicBezTo>
                  <a:cubicBezTo>
                    <a:pt x="43" y="75"/>
                    <a:pt x="42" y="68"/>
                    <a:pt x="41" y="66"/>
                  </a:cubicBezTo>
                  <a:cubicBezTo>
                    <a:pt x="41" y="63"/>
                    <a:pt x="45" y="61"/>
                    <a:pt x="41" y="57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3"/>
                    <a:pt x="35" y="50"/>
                    <a:pt x="35" y="50"/>
                  </a:cubicBezTo>
                  <a:cubicBezTo>
                    <a:pt x="35" y="50"/>
                    <a:pt x="36" y="47"/>
                    <a:pt x="36" y="46"/>
                  </a:cubicBezTo>
                  <a:cubicBezTo>
                    <a:pt x="35" y="45"/>
                    <a:pt x="34" y="43"/>
                    <a:pt x="34" y="42"/>
                  </a:cubicBezTo>
                  <a:cubicBezTo>
                    <a:pt x="33" y="41"/>
                    <a:pt x="33" y="41"/>
                    <a:pt x="31" y="41"/>
                  </a:cubicBezTo>
                  <a:cubicBezTo>
                    <a:pt x="29" y="41"/>
                    <a:pt x="29" y="39"/>
                    <a:pt x="28" y="39"/>
                  </a:cubicBezTo>
                  <a:cubicBezTo>
                    <a:pt x="27" y="39"/>
                    <a:pt x="24" y="42"/>
                    <a:pt x="26" y="38"/>
                  </a:cubicBezTo>
                  <a:cubicBezTo>
                    <a:pt x="28" y="34"/>
                    <a:pt x="27" y="33"/>
                    <a:pt x="27" y="33"/>
                  </a:cubicBezTo>
                  <a:cubicBezTo>
                    <a:pt x="27" y="32"/>
                    <a:pt x="25" y="31"/>
                    <a:pt x="24" y="31"/>
                  </a:cubicBezTo>
                  <a:cubicBezTo>
                    <a:pt x="22" y="31"/>
                    <a:pt x="21" y="29"/>
                    <a:pt x="19" y="29"/>
                  </a:cubicBezTo>
                  <a:cubicBezTo>
                    <a:pt x="16" y="30"/>
                    <a:pt x="15" y="28"/>
                    <a:pt x="14" y="28"/>
                  </a:cubicBezTo>
                  <a:cubicBezTo>
                    <a:pt x="13" y="28"/>
                    <a:pt x="12" y="27"/>
                    <a:pt x="12" y="25"/>
                  </a:cubicBezTo>
                  <a:cubicBezTo>
                    <a:pt x="12" y="23"/>
                    <a:pt x="12" y="19"/>
                    <a:pt x="12" y="18"/>
                  </a:cubicBezTo>
                  <a:cubicBezTo>
                    <a:pt x="12" y="17"/>
                    <a:pt x="14" y="14"/>
                    <a:pt x="14" y="14"/>
                  </a:cubicBezTo>
                  <a:cubicBezTo>
                    <a:pt x="14" y="14"/>
                    <a:pt x="15" y="13"/>
                    <a:pt x="14" y="11"/>
                  </a:cubicBezTo>
                  <a:cubicBezTo>
                    <a:pt x="13" y="9"/>
                    <a:pt x="12" y="5"/>
                    <a:pt x="12" y="3"/>
                  </a:cubicBezTo>
                  <a:cubicBezTo>
                    <a:pt x="12" y="2"/>
                    <a:pt x="9" y="0"/>
                    <a:pt x="9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0" y="17"/>
                    <a:pt x="0" y="18"/>
                  </a:cubicBezTo>
                  <a:cubicBezTo>
                    <a:pt x="1" y="19"/>
                    <a:pt x="1" y="25"/>
                    <a:pt x="2" y="26"/>
                  </a:cubicBezTo>
                  <a:cubicBezTo>
                    <a:pt x="4" y="28"/>
                    <a:pt x="6" y="29"/>
                    <a:pt x="6" y="29"/>
                  </a:cubicBezTo>
                  <a:cubicBezTo>
                    <a:pt x="7" y="31"/>
                    <a:pt x="5" y="34"/>
                    <a:pt x="5" y="34"/>
                  </a:cubicBezTo>
                  <a:cubicBezTo>
                    <a:pt x="5" y="34"/>
                    <a:pt x="9" y="39"/>
                    <a:pt x="10" y="40"/>
                  </a:cubicBezTo>
                  <a:cubicBezTo>
                    <a:pt x="10" y="41"/>
                    <a:pt x="12" y="41"/>
                    <a:pt x="12" y="41"/>
                  </a:cubicBezTo>
                  <a:cubicBezTo>
                    <a:pt x="12" y="41"/>
                    <a:pt x="11" y="32"/>
                    <a:pt x="13" y="33"/>
                  </a:cubicBezTo>
                  <a:cubicBezTo>
                    <a:pt x="15" y="35"/>
                    <a:pt x="20" y="35"/>
                    <a:pt x="20" y="37"/>
                  </a:cubicBezTo>
                  <a:cubicBezTo>
                    <a:pt x="20" y="39"/>
                    <a:pt x="24" y="41"/>
                    <a:pt x="25" y="42"/>
                  </a:cubicBezTo>
                  <a:cubicBezTo>
                    <a:pt x="25" y="44"/>
                    <a:pt x="29" y="45"/>
                    <a:pt x="29" y="47"/>
                  </a:cubicBezTo>
                  <a:cubicBezTo>
                    <a:pt x="29" y="48"/>
                    <a:pt x="26" y="48"/>
                    <a:pt x="25" y="48"/>
                  </a:cubicBezTo>
                  <a:cubicBezTo>
                    <a:pt x="23" y="49"/>
                    <a:pt x="18" y="45"/>
                    <a:pt x="18" y="45"/>
                  </a:cubicBezTo>
                  <a:cubicBezTo>
                    <a:pt x="18" y="45"/>
                    <a:pt x="17" y="45"/>
                    <a:pt x="16" y="47"/>
                  </a:cubicBezTo>
                  <a:cubicBezTo>
                    <a:pt x="16" y="48"/>
                    <a:pt x="17" y="53"/>
                    <a:pt x="18" y="55"/>
                  </a:cubicBezTo>
                  <a:cubicBezTo>
                    <a:pt x="19" y="56"/>
                    <a:pt x="21" y="55"/>
                    <a:pt x="21" y="56"/>
                  </a:cubicBezTo>
                  <a:cubicBezTo>
                    <a:pt x="22" y="57"/>
                    <a:pt x="21" y="59"/>
                    <a:pt x="22" y="60"/>
                  </a:cubicBezTo>
                  <a:cubicBezTo>
                    <a:pt x="23" y="62"/>
                    <a:pt x="26" y="62"/>
                    <a:pt x="27" y="61"/>
                  </a:cubicBezTo>
                  <a:cubicBezTo>
                    <a:pt x="28" y="61"/>
                    <a:pt x="31" y="59"/>
                    <a:pt x="31" y="59"/>
                  </a:cubicBezTo>
                  <a:cubicBezTo>
                    <a:pt x="31" y="59"/>
                    <a:pt x="31" y="55"/>
                    <a:pt x="29" y="55"/>
                  </a:cubicBezTo>
                  <a:cubicBezTo>
                    <a:pt x="28" y="54"/>
                    <a:pt x="26" y="52"/>
                    <a:pt x="27" y="51"/>
                  </a:cubicBezTo>
                  <a:cubicBezTo>
                    <a:pt x="28" y="50"/>
                    <a:pt x="30" y="48"/>
                    <a:pt x="31" y="48"/>
                  </a:cubicBezTo>
                  <a:cubicBezTo>
                    <a:pt x="32" y="49"/>
                    <a:pt x="34" y="53"/>
                    <a:pt x="34" y="54"/>
                  </a:cubicBezTo>
                  <a:cubicBezTo>
                    <a:pt x="34" y="55"/>
                    <a:pt x="34" y="55"/>
                    <a:pt x="35" y="59"/>
                  </a:cubicBezTo>
                  <a:cubicBezTo>
                    <a:pt x="36" y="62"/>
                    <a:pt x="37" y="62"/>
                    <a:pt x="35" y="62"/>
                  </a:cubicBezTo>
                  <a:cubicBezTo>
                    <a:pt x="34" y="63"/>
                    <a:pt x="32" y="65"/>
                    <a:pt x="31" y="65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0" y="65"/>
                    <a:pt x="29" y="65"/>
                  </a:cubicBezTo>
                  <a:cubicBezTo>
                    <a:pt x="25" y="65"/>
                    <a:pt x="26" y="63"/>
                    <a:pt x="25" y="65"/>
                  </a:cubicBezTo>
                  <a:cubicBezTo>
                    <a:pt x="24" y="67"/>
                    <a:pt x="23" y="69"/>
                    <a:pt x="23" y="69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0"/>
                    <a:pt x="19" y="75"/>
                    <a:pt x="19" y="76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19" y="78"/>
                    <a:pt x="23" y="72"/>
                    <a:pt x="24" y="72"/>
                  </a:cubicBezTo>
                  <a:cubicBezTo>
                    <a:pt x="25" y="72"/>
                    <a:pt x="25" y="73"/>
                    <a:pt x="26" y="72"/>
                  </a:cubicBezTo>
                  <a:cubicBezTo>
                    <a:pt x="27" y="71"/>
                    <a:pt x="28" y="72"/>
                    <a:pt x="28" y="72"/>
                  </a:cubicBezTo>
                  <a:cubicBezTo>
                    <a:pt x="28" y="72"/>
                    <a:pt x="30" y="71"/>
                    <a:pt x="30" y="74"/>
                  </a:cubicBezTo>
                  <a:cubicBezTo>
                    <a:pt x="30" y="76"/>
                    <a:pt x="30" y="77"/>
                    <a:pt x="31" y="79"/>
                  </a:cubicBezTo>
                  <a:cubicBezTo>
                    <a:pt x="32" y="82"/>
                    <a:pt x="34" y="83"/>
                    <a:pt x="35" y="84"/>
                  </a:cubicBezTo>
                  <a:cubicBezTo>
                    <a:pt x="36" y="85"/>
                    <a:pt x="37" y="85"/>
                    <a:pt x="38" y="86"/>
                  </a:cubicBezTo>
                  <a:cubicBezTo>
                    <a:pt x="39" y="87"/>
                    <a:pt x="39" y="83"/>
                    <a:pt x="39" y="81"/>
                  </a:cubicBezTo>
                  <a:cubicBezTo>
                    <a:pt x="38" y="78"/>
                    <a:pt x="37" y="76"/>
                    <a:pt x="40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F439AA6-1B72-457E-BCAB-C02C82A6D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666" y="2490616"/>
              <a:ext cx="90098" cy="124672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24" y="12"/>
                </a:cxn>
                <a:cxn ang="0">
                  <a:pos x="31" y="10"/>
                </a:cxn>
                <a:cxn ang="0">
                  <a:pos x="34" y="8"/>
                </a:cxn>
                <a:cxn ang="0">
                  <a:pos x="36" y="4"/>
                </a:cxn>
                <a:cxn ang="0">
                  <a:pos x="35" y="1"/>
                </a:cxn>
                <a:cxn ang="0">
                  <a:pos x="27" y="6"/>
                </a:cxn>
                <a:cxn ang="0">
                  <a:pos x="19" y="5"/>
                </a:cxn>
                <a:cxn ang="0">
                  <a:pos x="9" y="4"/>
                </a:cxn>
                <a:cxn ang="0">
                  <a:pos x="5" y="10"/>
                </a:cxn>
                <a:cxn ang="0">
                  <a:pos x="5" y="13"/>
                </a:cxn>
                <a:cxn ang="0">
                  <a:pos x="4" y="18"/>
                </a:cxn>
                <a:cxn ang="0">
                  <a:pos x="0" y="29"/>
                </a:cxn>
                <a:cxn ang="0">
                  <a:pos x="3" y="40"/>
                </a:cxn>
                <a:cxn ang="0">
                  <a:pos x="3" y="49"/>
                </a:cxn>
                <a:cxn ang="0">
                  <a:pos x="9" y="48"/>
                </a:cxn>
                <a:cxn ang="0">
                  <a:pos x="10" y="40"/>
                </a:cxn>
                <a:cxn ang="0">
                  <a:pos x="9" y="30"/>
                </a:cxn>
                <a:cxn ang="0">
                  <a:pos x="14" y="34"/>
                </a:cxn>
                <a:cxn ang="0">
                  <a:pos x="13" y="37"/>
                </a:cxn>
                <a:cxn ang="0">
                  <a:pos x="16" y="42"/>
                </a:cxn>
                <a:cxn ang="0">
                  <a:pos x="17" y="46"/>
                </a:cxn>
                <a:cxn ang="0">
                  <a:pos x="20" y="47"/>
                </a:cxn>
                <a:cxn ang="0">
                  <a:pos x="24" y="45"/>
                </a:cxn>
                <a:cxn ang="0">
                  <a:pos x="24" y="39"/>
                </a:cxn>
                <a:cxn ang="0">
                  <a:pos x="20" y="33"/>
                </a:cxn>
                <a:cxn ang="0">
                  <a:pos x="19" y="27"/>
                </a:cxn>
                <a:cxn ang="0">
                  <a:pos x="17" y="24"/>
                </a:cxn>
                <a:cxn ang="0">
                  <a:pos x="21" y="22"/>
                </a:cxn>
                <a:cxn ang="0">
                  <a:pos x="24" y="18"/>
                </a:cxn>
                <a:cxn ang="0">
                  <a:pos x="22" y="17"/>
                </a:cxn>
                <a:cxn ang="0">
                  <a:pos x="16" y="18"/>
                </a:cxn>
                <a:cxn ang="0">
                  <a:pos x="13" y="20"/>
                </a:cxn>
                <a:cxn ang="0">
                  <a:pos x="11" y="20"/>
                </a:cxn>
                <a:cxn ang="0">
                  <a:pos x="10" y="18"/>
                </a:cxn>
                <a:cxn ang="0">
                  <a:pos x="8" y="15"/>
                </a:cxn>
                <a:cxn ang="0">
                  <a:pos x="9" y="9"/>
                </a:cxn>
                <a:cxn ang="0">
                  <a:pos x="16" y="8"/>
                </a:cxn>
              </a:cxnLst>
              <a:rect l="0" t="0" r="r" b="b"/>
              <a:pathLst>
                <a:path w="36" h="50">
                  <a:moveTo>
                    <a:pt x="16" y="8"/>
                  </a:moveTo>
                  <a:cubicBezTo>
                    <a:pt x="19" y="10"/>
                    <a:pt x="21" y="11"/>
                    <a:pt x="24" y="12"/>
                  </a:cubicBezTo>
                  <a:cubicBezTo>
                    <a:pt x="27" y="12"/>
                    <a:pt x="30" y="10"/>
                    <a:pt x="31" y="10"/>
                  </a:cubicBezTo>
                  <a:cubicBezTo>
                    <a:pt x="31" y="11"/>
                    <a:pt x="34" y="8"/>
                    <a:pt x="34" y="8"/>
                  </a:cubicBezTo>
                  <a:cubicBezTo>
                    <a:pt x="34" y="8"/>
                    <a:pt x="36" y="5"/>
                    <a:pt x="36" y="4"/>
                  </a:cubicBezTo>
                  <a:cubicBezTo>
                    <a:pt x="36" y="3"/>
                    <a:pt x="35" y="0"/>
                    <a:pt x="35" y="1"/>
                  </a:cubicBezTo>
                  <a:cubicBezTo>
                    <a:pt x="34" y="2"/>
                    <a:pt x="28" y="5"/>
                    <a:pt x="27" y="6"/>
                  </a:cubicBezTo>
                  <a:cubicBezTo>
                    <a:pt x="25" y="6"/>
                    <a:pt x="22" y="5"/>
                    <a:pt x="19" y="5"/>
                  </a:cubicBezTo>
                  <a:cubicBezTo>
                    <a:pt x="17" y="5"/>
                    <a:pt x="10" y="3"/>
                    <a:pt x="9" y="4"/>
                  </a:cubicBezTo>
                  <a:cubicBezTo>
                    <a:pt x="8" y="5"/>
                    <a:pt x="5" y="8"/>
                    <a:pt x="5" y="10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4"/>
                    <a:pt x="4" y="19"/>
                    <a:pt x="4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3" y="38"/>
                    <a:pt x="3" y="40"/>
                  </a:cubicBezTo>
                  <a:cubicBezTo>
                    <a:pt x="3" y="41"/>
                    <a:pt x="2" y="50"/>
                    <a:pt x="3" y="49"/>
                  </a:cubicBezTo>
                  <a:cubicBezTo>
                    <a:pt x="4" y="48"/>
                    <a:pt x="9" y="48"/>
                    <a:pt x="9" y="48"/>
                  </a:cubicBezTo>
                  <a:cubicBezTo>
                    <a:pt x="9" y="48"/>
                    <a:pt x="10" y="42"/>
                    <a:pt x="10" y="40"/>
                  </a:cubicBezTo>
                  <a:cubicBezTo>
                    <a:pt x="10" y="37"/>
                    <a:pt x="7" y="29"/>
                    <a:pt x="9" y="30"/>
                  </a:cubicBezTo>
                  <a:cubicBezTo>
                    <a:pt x="12" y="30"/>
                    <a:pt x="14" y="34"/>
                    <a:pt x="14" y="34"/>
                  </a:cubicBezTo>
                  <a:cubicBezTo>
                    <a:pt x="14" y="34"/>
                    <a:pt x="12" y="35"/>
                    <a:pt x="13" y="37"/>
                  </a:cubicBezTo>
                  <a:cubicBezTo>
                    <a:pt x="14" y="38"/>
                    <a:pt x="16" y="40"/>
                    <a:pt x="16" y="42"/>
                  </a:cubicBezTo>
                  <a:cubicBezTo>
                    <a:pt x="15" y="45"/>
                    <a:pt x="17" y="47"/>
                    <a:pt x="17" y="46"/>
                  </a:cubicBezTo>
                  <a:cubicBezTo>
                    <a:pt x="17" y="45"/>
                    <a:pt x="20" y="46"/>
                    <a:pt x="20" y="47"/>
                  </a:cubicBezTo>
                  <a:cubicBezTo>
                    <a:pt x="20" y="47"/>
                    <a:pt x="23" y="45"/>
                    <a:pt x="24" y="45"/>
                  </a:cubicBezTo>
                  <a:cubicBezTo>
                    <a:pt x="24" y="44"/>
                    <a:pt x="24" y="40"/>
                    <a:pt x="24" y="39"/>
                  </a:cubicBezTo>
                  <a:cubicBezTo>
                    <a:pt x="23" y="38"/>
                    <a:pt x="23" y="36"/>
                    <a:pt x="20" y="33"/>
                  </a:cubicBezTo>
                  <a:cubicBezTo>
                    <a:pt x="18" y="31"/>
                    <a:pt x="21" y="30"/>
                    <a:pt x="19" y="27"/>
                  </a:cubicBezTo>
                  <a:cubicBezTo>
                    <a:pt x="17" y="24"/>
                    <a:pt x="16" y="25"/>
                    <a:pt x="17" y="24"/>
                  </a:cubicBezTo>
                  <a:cubicBezTo>
                    <a:pt x="17" y="23"/>
                    <a:pt x="19" y="23"/>
                    <a:pt x="21" y="22"/>
                  </a:cubicBezTo>
                  <a:cubicBezTo>
                    <a:pt x="23" y="21"/>
                    <a:pt x="24" y="18"/>
                    <a:pt x="24" y="18"/>
                  </a:cubicBezTo>
                  <a:cubicBezTo>
                    <a:pt x="24" y="17"/>
                    <a:pt x="25" y="18"/>
                    <a:pt x="22" y="17"/>
                  </a:cubicBezTo>
                  <a:cubicBezTo>
                    <a:pt x="20" y="16"/>
                    <a:pt x="17" y="16"/>
                    <a:pt x="16" y="18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3" y="20"/>
                    <a:pt x="11" y="20"/>
                  </a:cubicBezTo>
                  <a:cubicBezTo>
                    <a:pt x="10" y="20"/>
                    <a:pt x="10" y="18"/>
                    <a:pt x="10" y="18"/>
                  </a:cubicBezTo>
                  <a:cubicBezTo>
                    <a:pt x="9" y="18"/>
                    <a:pt x="9" y="17"/>
                    <a:pt x="8" y="15"/>
                  </a:cubicBezTo>
                  <a:cubicBezTo>
                    <a:pt x="7" y="13"/>
                    <a:pt x="8" y="9"/>
                    <a:pt x="9" y="9"/>
                  </a:cubicBezTo>
                  <a:cubicBezTo>
                    <a:pt x="10" y="8"/>
                    <a:pt x="12" y="6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CA66B440-3B96-43F0-8252-F4311FE70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5382" y="2602716"/>
              <a:ext cx="1048" cy="10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D7A95A32-B70A-41AE-8965-FD9F6B81E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7004" y="2528332"/>
              <a:ext cx="270294" cy="159245"/>
            </a:xfrm>
            <a:custGeom>
              <a:avLst/>
              <a:gdLst/>
              <a:ahLst/>
              <a:cxnLst>
                <a:cxn ang="0">
                  <a:pos x="84" y="30"/>
                </a:cxn>
                <a:cxn ang="0">
                  <a:pos x="82" y="24"/>
                </a:cxn>
                <a:cxn ang="0">
                  <a:pos x="58" y="11"/>
                </a:cxn>
                <a:cxn ang="0">
                  <a:pos x="42" y="6"/>
                </a:cxn>
                <a:cxn ang="0">
                  <a:pos x="36" y="9"/>
                </a:cxn>
                <a:cxn ang="0">
                  <a:pos x="31" y="15"/>
                </a:cxn>
                <a:cxn ang="0">
                  <a:pos x="28" y="17"/>
                </a:cxn>
                <a:cxn ang="0">
                  <a:pos x="25" y="16"/>
                </a:cxn>
                <a:cxn ang="0">
                  <a:pos x="22" y="11"/>
                </a:cxn>
                <a:cxn ang="0">
                  <a:pos x="19" y="6"/>
                </a:cxn>
                <a:cxn ang="0">
                  <a:pos x="18" y="0"/>
                </a:cxn>
                <a:cxn ang="0">
                  <a:pos x="13" y="1"/>
                </a:cxn>
                <a:cxn ang="0">
                  <a:pos x="9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5" y="9"/>
                </a:cxn>
                <a:cxn ang="0">
                  <a:pos x="12" y="13"/>
                </a:cxn>
                <a:cxn ang="0">
                  <a:pos x="11" y="17"/>
                </a:cxn>
                <a:cxn ang="0">
                  <a:pos x="14" y="23"/>
                </a:cxn>
                <a:cxn ang="0">
                  <a:pos x="19" y="22"/>
                </a:cxn>
                <a:cxn ang="0">
                  <a:pos x="25" y="25"/>
                </a:cxn>
                <a:cxn ang="0">
                  <a:pos x="38" y="29"/>
                </a:cxn>
                <a:cxn ang="0">
                  <a:pos x="42" y="33"/>
                </a:cxn>
                <a:cxn ang="0">
                  <a:pos x="44" y="43"/>
                </a:cxn>
                <a:cxn ang="0">
                  <a:pos x="39" y="48"/>
                </a:cxn>
                <a:cxn ang="0">
                  <a:pos x="46" y="48"/>
                </a:cxn>
                <a:cxn ang="0">
                  <a:pos x="52" y="51"/>
                </a:cxn>
                <a:cxn ang="0">
                  <a:pos x="59" y="55"/>
                </a:cxn>
                <a:cxn ang="0">
                  <a:pos x="67" y="55"/>
                </a:cxn>
                <a:cxn ang="0">
                  <a:pos x="72" y="49"/>
                </a:cxn>
                <a:cxn ang="0">
                  <a:pos x="79" y="45"/>
                </a:cxn>
                <a:cxn ang="0">
                  <a:pos x="86" y="51"/>
                </a:cxn>
                <a:cxn ang="0">
                  <a:pos x="93" y="59"/>
                </a:cxn>
                <a:cxn ang="0">
                  <a:pos x="102" y="62"/>
                </a:cxn>
                <a:cxn ang="0">
                  <a:pos x="107" y="63"/>
                </a:cxn>
                <a:cxn ang="0">
                  <a:pos x="105" y="58"/>
                </a:cxn>
                <a:cxn ang="0">
                  <a:pos x="97" y="52"/>
                </a:cxn>
                <a:cxn ang="0">
                  <a:pos x="92" y="44"/>
                </a:cxn>
                <a:cxn ang="0">
                  <a:pos x="90" y="41"/>
                </a:cxn>
                <a:cxn ang="0">
                  <a:pos x="96" y="39"/>
                </a:cxn>
                <a:cxn ang="0">
                  <a:pos x="90" y="32"/>
                </a:cxn>
                <a:cxn ang="0">
                  <a:pos x="84" y="30"/>
                </a:cxn>
              </a:cxnLst>
              <a:rect l="0" t="0" r="r" b="b"/>
              <a:pathLst>
                <a:path w="109" h="64">
                  <a:moveTo>
                    <a:pt x="84" y="30"/>
                  </a:moveTo>
                  <a:cubicBezTo>
                    <a:pt x="83" y="28"/>
                    <a:pt x="83" y="26"/>
                    <a:pt x="82" y="24"/>
                  </a:cubicBezTo>
                  <a:cubicBezTo>
                    <a:pt x="81" y="23"/>
                    <a:pt x="61" y="12"/>
                    <a:pt x="58" y="11"/>
                  </a:cubicBezTo>
                  <a:cubicBezTo>
                    <a:pt x="55" y="10"/>
                    <a:pt x="42" y="6"/>
                    <a:pt x="42" y="6"/>
                  </a:cubicBezTo>
                  <a:cubicBezTo>
                    <a:pt x="42" y="6"/>
                    <a:pt x="36" y="8"/>
                    <a:pt x="36" y="9"/>
                  </a:cubicBezTo>
                  <a:cubicBezTo>
                    <a:pt x="36" y="10"/>
                    <a:pt x="32" y="14"/>
                    <a:pt x="31" y="15"/>
                  </a:cubicBezTo>
                  <a:cubicBezTo>
                    <a:pt x="30" y="16"/>
                    <a:pt x="30" y="18"/>
                    <a:pt x="28" y="17"/>
                  </a:cubicBezTo>
                  <a:cubicBezTo>
                    <a:pt x="26" y="17"/>
                    <a:pt x="26" y="17"/>
                    <a:pt x="25" y="16"/>
                  </a:cubicBezTo>
                  <a:cubicBezTo>
                    <a:pt x="24" y="15"/>
                    <a:pt x="23" y="12"/>
                    <a:pt x="22" y="11"/>
                  </a:cubicBezTo>
                  <a:cubicBezTo>
                    <a:pt x="21" y="10"/>
                    <a:pt x="18" y="9"/>
                    <a:pt x="19" y="6"/>
                  </a:cubicBezTo>
                  <a:cubicBezTo>
                    <a:pt x="19" y="4"/>
                    <a:pt x="20" y="0"/>
                    <a:pt x="18" y="0"/>
                  </a:cubicBezTo>
                  <a:cubicBezTo>
                    <a:pt x="17" y="0"/>
                    <a:pt x="14" y="2"/>
                    <a:pt x="13" y="1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3" y="9"/>
                    <a:pt x="5" y="9"/>
                  </a:cubicBezTo>
                  <a:cubicBezTo>
                    <a:pt x="8" y="8"/>
                    <a:pt x="12" y="13"/>
                    <a:pt x="12" y="13"/>
                  </a:cubicBezTo>
                  <a:cubicBezTo>
                    <a:pt x="12" y="13"/>
                    <a:pt x="10" y="16"/>
                    <a:pt x="11" y="17"/>
                  </a:cubicBezTo>
                  <a:cubicBezTo>
                    <a:pt x="12" y="18"/>
                    <a:pt x="14" y="23"/>
                    <a:pt x="14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3"/>
                    <a:pt x="39" y="47"/>
                    <a:pt x="39" y="48"/>
                  </a:cubicBezTo>
                  <a:cubicBezTo>
                    <a:pt x="39" y="50"/>
                    <a:pt x="46" y="48"/>
                    <a:pt x="46" y="48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72" y="49"/>
                    <a:pt x="79" y="43"/>
                    <a:pt x="79" y="45"/>
                  </a:cubicBezTo>
                  <a:cubicBezTo>
                    <a:pt x="79" y="46"/>
                    <a:pt x="85" y="48"/>
                    <a:pt x="86" y="51"/>
                  </a:cubicBezTo>
                  <a:cubicBezTo>
                    <a:pt x="87" y="54"/>
                    <a:pt x="93" y="59"/>
                    <a:pt x="93" y="59"/>
                  </a:cubicBezTo>
                  <a:cubicBezTo>
                    <a:pt x="93" y="59"/>
                    <a:pt x="101" y="62"/>
                    <a:pt x="102" y="62"/>
                  </a:cubicBezTo>
                  <a:cubicBezTo>
                    <a:pt x="103" y="62"/>
                    <a:pt x="105" y="63"/>
                    <a:pt x="107" y="63"/>
                  </a:cubicBezTo>
                  <a:cubicBezTo>
                    <a:pt x="109" y="64"/>
                    <a:pt x="105" y="58"/>
                    <a:pt x="105" y="58"/>
                  </a:cubicBezTo>
                  <a:cubicBezTo>
                    <a:pt x="105" y="58"/>
                    <a:pt x="98" y="54"/>
                    <a:pt x="97" y="52"/>
                  </a:cubicBezTo>
                  <a:cubicBezTo>
                    <a:pt x="97" y="50"/>
                    <a:pt x="91" y="46"/>
                    <a:pt x="92" y="44"/>
                  </a:cubicBezTo>
                  <a:cubicBezTo>
                    <a:pt x="92" y="42"/>
                    <a:pt x="89" y="41"/>
                    <a:pt x="90" y="41"/>
                  </a:cubicBezTo>
                  <a:cubicBezTo>
                    <a:pt x="92" y="41"/>
                    <a:pt x="97" y="40"/>
                    <a:pt x="96" y="39"/>
                  </a:cubicBezTo>
                  <a:cubicBezTo>
                    <a:pt x="96" y="38"/>
                    <a:pt x="92" y="32"/>
                    <a:pt x="90" y="32"/>
                  </a:cubicBezTo>
                  <a:cubicBezTo>
                    <a:pt x="89" y="32"/>
                    <a:pt x="84" y="32"/>
                    <a:pt x="84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EEE9F4F2-B76E-404E-BEC7-C98DF847C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614" y="2689672"/>
              <a:ext cx="552113" cy="449448"/>
            </a:xfrm>
            <a:custGeom>
              <a:avLst/>
              <a:gdLst/>
              <a:ahLst/>
              <a:cxnLst>
                <a:cxn ang="0">
                  <a:pos x="210" y="72"/>
                </a:cxn>
                <a:cxn ang="0">
                  <a:pos x="209" y="62"/>
                </a:cxn>
                <a:cxn ang="0">
                  <a:pos x="195" y="41"/>
                </a:cxn>
                <a:cxn ang="0">
                  <a:pos x="192" y="22"/>
                </a:cxn>
                <a:cxn ang="0">
                  <a:pos x="185" y="12"/>
                </a:cxn>
                <a:cxn ang="0">
                  <a:pos x="180" y="0"/>
                </a:cxn>
                <a:cxn ang="0">
                  <a:pos x="175" y="21"/>
                </a:cxn>
                <a:cxn ang="0">
                  <a:pos x="166" y="44"/>
                </a:cxn>
                <a:cxn ang="0">
                  <a:pos x="154" y="39"/>
                </a:cxn>
                <a:cxn ang="0">
                  <a:pos x="144" y="29"/>
                </a:cxn>
                <a:cxn ang="0">
                  <a:pos x="144" y="19"/>
                </a:cxn>
                <a:cxn ang="0">
                  <a:pos x="151" y="12"/>
                </a:cxn>
                <a:cxn ang="0">
                  <a:pos x="148" y="6"/>
                </a:cxn>
                <a:cxn ang="0">
                  <a:pos x="134" y="6"/>
                </a:cxn>
                <a:cxn ang="0">
                  <a:pos x="124" y="1"/>
                </a:cxn>
                <a:cxn ang="0">
                  <a:pos x="126" y="8"/>
                </a:cxn>
                <a:cxn ang="0">
                  <a:pos x="117" y="10"/>
                </a:cxn>
                <a:cxn ang="0">
                  <a:pos x="110" y="19"/>
                </a:cxn>
                <a:cxn ang="0">
                  <a:pos x="109" y="25"/>
                </a:cxn>
                <a:cxn ang="0">
                  <a:pos x="97" y="21"/>
                </a:cxn>
                <a:cxn ang="0">
                  <a:pos x="87" y="22"/>
                </a:cxn>
                <a:cxn ang="0">
                  <a:pos x="81" y="27"/>
                </a:cxn>
                <a:cxn ang="0">
                  <a:pos x="73" y="36"/>
                </a:cxn>
                <a:cxn ang="0">
                  <a:pos x="70" y="35"/>
                </a:cxn>
                <a:cxn ang="0">
                  <a:pos x="63" y="47"/>
                </a:cxn>
                <a:cxn ang="0">
                  <a:pos x="42" y="60"/>
                </a:cxn>
                <a:cxn ang="0">
                  <a:pos x="28" y="64"/>
                </a:cxn>
                <a:cxn ang="0">
                  <a:pos x="16" y="73"/>
                </a:cxn>
                <a:cxn ang="0">
                  <a:pos x="12" y="74"/>
                </a:cxn>
                <a:cxn ang="0">
                  <a:pos x="8" y="87"/>
                </a:cxn>
                <a:cxn ang="0">
                  <a:pos x="7" y="95"/>
                </a:cxn>
                <a:cxn ang="0">
                  <a:pos x="8" y="103"/>
                </a:cxn>
                <a:cxn ang="0">
                  <a:pos x="10" y="119"/>
                </a:cxn>
                <a:cxn ang="0">
                  <a:pos x="9" y="131"/>
                </a:cxn>
                <a:cxn ang="0">
                  <a:pos x="3" y="146"/>
                </a:cxn>
                <a:cxn ang="0">
                  <a:pos x="2" y="153"/>
                </a:cxn>
                <a:cxn ang="0">
                  <a:pos x="16" y="154"/>
                </a:cxn>
                <a:cxn ang="0">
                  <a:pos x="29" y="147"/>
                </a:cxn>
                <a:cxn ang="0">
                  <a:pos x="45" y="148"/>
                </a:cxn>
                <a:cxn ang="0">
                  <a:pos x="62" y="137"/>
                </a:cxn>
                <a:cxn ang="0">
                  <a:pos x="83" y="133"/>
                </a:cxn>
                <a:cxn ang="0">
                  <a:pos x="106" y="141"/>
                </a:cxn>
                <a:cxn ang="0">
                  <a:pos x="107" y="151"/>
                </a:cxn>
                <a:cxn ang="0">
                  <a:pos x="116" y="147"/>
                </a:cxn>
                <a:cxn ang="0">
                  <a:pos x="125" y="141"/>
                </a:cxn>
                <a:cxn ang="0">
                  <a:pos x="118" y="150"/>
                </a:cxn>
                <a:cxn ang="0">
                  <a:pos x="118" y="153"/>
                </a:cxn>
                <a:cxn ang="0">
                  <a:pos x="123" y="151"/>
                </a:cxn>
                <a:cxn ang="0">
                  <a:pos x="117" y="158"/>
                </a:cxn>
                <a:cxn ang="0">
                  <a:pos x="113" y="162"/>
                </a:cxn>
                <a:cxn ang="0">
                  <a:pos x="121" y="158"/>
                </a:cxn>
                <a:cxn ang="0">
                  <a:pos x="125" y="161"/>
                </a:cxn>
                <a:cxn ang="0">
                  <a:pos x="126" y="173"/>
                </a:cxn>
                <a:cxn ang="0">
                  <a:pos x="138" y="178"/>
                </a:cxn>
                <a:cxn ang="0">
                  <a:pos x="149" y="174"/>
                </a:cxn>
                <a:cxn ang="0">
                  <a:pos x="152" y="181"/>
                </a:cxn>
                <a:cxn ang="0">
                  <a:pos x="173" y="171"/>
                </a:cxn>
                <a:cxn ang="0">
                  <a:pos x="198" y="142"/>
                </a:cxn>
                <a:cxn ang="0">
                  <a:pos x="210" y="130"/>
                </a:cxn>
                <a:cxn ang="0">
                  <a:pos x="221" y="103"/>
                </a:cxn>
                <a:cxn ang="0">
                  <a:pos x="216" y="82"/>
                </a:cxn>
              </a:cxnLst>
              <a:rect l="0" t="0" r="r" b="b"/>
              <a:pathLst>
                <a:path w="223" h="181">
                  <a:moveTo>
                    <a:pt x="214" y="73"/>
                  </a:moveTo>
                  <a:cubicBezTo>
                    <a:pt x="214" y="73"/>
                    <a:pt x="210" y="71"/>
                    <a:pt x="210" y="72"/>
                  </a:cubicBezTo>
                  <a:cubicBezTo>
                    <a:pt x="209" y="72"/>
                    <a:pt x="208" y="66"/>
                    <a:pt x="208" y="66"/>
                  </a:cubicBezTo>
                  <a:cubicBezTo>
                    <a:pt x="209" y="62"/>
                    <a:pt x="209" y="62"/>
                    <a:pt x="209" y="62"/>
                  </a:cubicBezTo>
                  <a:cubicBezTo>
                    <a:pt x="209" y="62"/>
                    <a:pt x="199" y="50"/>
                    <a:pt x="199" y="51"/>
                  </a:cubicBezTo>
                  <a:cubicBezTo>
                    <a:pt x="199" y="52"/>
                    <a:pt x="195" y="41"/>
                    <a:pt x="195" y="41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87" y="23"/>
                    <a:pt x="187" y="23"/>
                    <a:pt x="187" y="23"/>
                  </a:cubicBezTo>
                  <a:cubicBezTo>
                    <a:pt x="185" y="12"/>
                    <a:pt x="185" y="12"/>
                    <a:pt x="185" y="12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6" y="18"/>
                    <a:pt x="175" y="21"/>
                  </a:cubicBezTo>
                  <a:cubicBezTo>
                    <a:pt x="174" y="25"/>
                    <a:pt x="174" y="30"/>
                    <a:pt x="172" y="33"/>
                  </a:cubicBezTo>
                  <a:cubicBezTo>
                    <a:pt x="170" y="36"/>
                    <a:pt x="166" y="44"/>
                    <a:pt x="166" y="44"/>
                  </a:cubicBezTo>
                  <a:cubicBezTo>
                    <a:pt x="166" y="44"/>
                    <a:pt x="161" y="44"/>
                    <a:pt x="160" y="43"/>
                  </a:cubicBezTo>
                  <a:cubicBezTo>
                    <a:pt x="159" y="42"/>
                    <a:pt x="154" y="39"/>
                    <a:pt x="154" y="39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4" y="29"/>
                    <a:pt x="141" y="24"/>
                    <a:pt x="140" y="25"/>
                  </a:cubicBezTo>
                  <a:cubicBezTo>
                    <a:pt x="140" y="25"/>
                    <a:pt x="143" y="20"/>
                    <a:pt x="144" y="19"/>
                  </a:cubicBezTo>
                  <a:cubicBezTo>
                    <a:pt x="145" y="19"/>
                    <a:pt x="145" y="16"/>
                    <a:pt x="145" y="16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0"/>
                    <a:pt x="151" y="9"/>
                  </a:cubicBezTo>
                  <a:cubicBezTo>
                    <a:pt x="150" y="8"/>
                    <a:pt x="150" y="6"/>
                    <a:pt x="148" y="6"/>
                  </a:cubicBezTo>
                  <a:cubicBezTo>
                    <a:pt x="147" y="6"/>
                    <a:pt x="140" y="9"/>
                    <a:pt x="140" y="9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29" y="4"/>
                    <a:pt x="128" y="3"/>
                  </a:cubicBezTo>
                  <a:cubicBezTo>
                    <a:pt x="127" y="1"/>
                    <a:pt x="125" y="0"/>
                    <a:pt x="124" y="1"/>
                  </a:cubicBezTo>
                  <a:cubicBezTo>
                    <a:pt x="123" y="1"/>
                    <a:pt x="124" y="5"/>
                    <a:pt x="124" y="5"/>
                  </a:cubicBezTo>
                  <a:cubicBezTo>
                    <a:pt x="124" y="5"/>
                    <a:pt x="125" y="7"/>
                    <a:pt x="126" y="8"/>
                  </a:cubicBezTo>
                  <a:cubicBezTo>
                    <a:pt x="125" y="8"/>
                    <a:pt x="123" y="9"/>
                    <a:pt x="123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3"/>
                    <a:pt x="110" y="25"/>
                    <a:pt x="109" y="25"/>
                  </a:cubicBezTo>
                  <a:cubicBezTo>
                    <a:pt x="109" y="25"/>
                    <a:pt x="100" y="27"/>
                    <a:pt x="100" y="27"/>
                  </a:cubicBezTo>
                  <a:cubicBezTo>
                    <a:pt x="100" y="27"/>
                    <a:pt x="98" y="22"/>
                    <a:pt x="97" y="21"/>
                  </a:cubicBezTo>
                  <a:cubicBezTo>
                    <a:pt x="96" y="20"/>
                    <a:pt x="93" y="19"/>
                    <a:pt x="92" y="19"/>
                  </a:cubicBezTo>
                  <a:cubicBezTo>
                    <a:pt x="91" y="19"/>
                    <a:pt x="87" y="22"/>
                    <a:pt x="87" y="22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7"/>
                    <a:pt x="57" y="53"/>
                    <a:pt x="56" y="54"/>
                  </a:cubicBezTo>
                  <a:cubicBezTo>
                    <a:pt x="56" y="55"/>
                    <a:pt x="42" y="60"/>
                    <a:pt x="42" y="60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29" y="64"/>
                    <a:pt x="28" y="64"/>
                  </a:cubicBezTo>
                  <a:cubicBezTo>
                    <a:pt x="27" y="64"/>
                    <a:pt x="19" y="70"/>
                    <a:pt x="19" y="70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3"/>
                    <a:pt x="10" y="117"/>
                    <a:pt x="10" y="119"/>
                  </a:cubicBezTo>
                  <a:cubicBezTo>
                    <a:pt x="10" y="120"/>
                    <a:pt x="8" y="122"/>
                    <a:pt x="8" y="124"/>
                  </a:cubicBezTo>
                  <a:cubicBezTo>
                    <a:pt x="8" y="125"/>
                    <a:pt x="9" y="130"/>
                    <a:pt x="9" y="131"/>
                  </a:cubicBezTo>
                  <a:cubicBezTo>
                    <a:pt x="9" y="132"/>
                    <a:pt x="6" y="141"/>
                    <a:pt x="6" y="141"/>
                  </a:cubicBezTo>
                  <a:cubicBezTo>
                    <a:pt x="3" y="146"/>
                    <a:pt x="3" y="146"/>
                    <a:pt x="3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1" y="153"/>
                    <a:pt x="2" y="153"/>
                  </a:cubicBezTo>
                  <a:cubicBezTo>
                    <a:pt x="3" y="153"/>
                    <a:pt x="6" y="154"/>
                    <a:pt x="8" y="155"/>
                  </a:cubicBezTo>
                  <a:cubicBezTo>
                    <a:pt x="11" y="156"/>
                    <a:pt x="15" y="154"/>
                    <a:pt x="16" y="154"/>
                  </a:cubicBezTo>
                  <a:cubicBezTo>
                    <a:pt x="17" y="154"/>
                    <a:pt x="24" y="150"/>
                    <a:pt x="24" y="150"/>
                  </a:cubicBezTo>
                  <a:cubicBezTo>
                    <a:pt x="24" y="150"/>
                    <a:pt x="28" y="147"/>
                    <a:pt x="29" y="147"/>
                  </a:cubicBezTo>
                  <a:cubicBezTo>
                    <a:pt x="30" y="148"/>
                    <a:pt x="36" y="147"/>
                    <a:pt x="37" y="147"/>
                  </a:cubicBezTo>
                  <a:cubicBezTo>
                    <a:pt x="38" y="148"/>
                    <a:pt x="45" y="148"/>
                    <a:pt x="45" y="148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8" y="137"/>
                    <a:pt x="68" y="137"/>
                    <a:pt x="68" y="137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5" y="134"/>
                    <a:pt x="106" y="142"/>
                    <a:pt x="106" y="141"/>
                  </a:cubicBezTo>
                  <a:cubicBezTo>
                    <a:pt x="106" y="140"/>
                    <a:pt x="108" y="145"/>
                    <a:pt x="108" y="145"/>
                  </a:cubicBezTo>
                  <a:cubicBezTo>
                    <a:pt x="107" y="151"/>
                    <a:pt x="107" y="151"/>
                    <a:pt x="107" y="151"/>
                  </a:cubicBezTo>
                  <a:cubicBezTo>
                    <a:pt x="107" y="151"/>
                    <a:pt x="111" y="154"/>
                    <a:pt x="111" y="153"/>
                  </a:cubicBezTo>
                  <a:cubicBezTo>
                    <a:pt x="111" y="152"/>
                    <a:pt x="115" y="148"/>
                    <a:pt x="116" y="147"/>
                  </a:cubicBezTo>
                  <a:cubicBezTo>
                    <a:pt x="117" y="146"/>
                    <a:pt x="120" y="145"/>
                    <a:pt x="122" y="143"/>
                  </a:cubicBezTo>
                  <a:cubicBezTo>
                    <a:pt x="124" y="142"/>
                    <a:pt x="125" y="141"/>
                    <a:pt x="125" y="141"/>
                  </a:cubicBezTo>
                  <a:cubicBezTo>
                    <a:pt x="125" y="141"/>
                    <a:pt x="122" y="147"/>
                    <a:pt x="122" y="147"/>
                  </a:cubicBezTo>
                  <a:cubicBezTo>
                    <a:pt x="121" y="147"/>
                    <a:pt x="119" y="149"/>
                    <a:pt x="118" y="150"/>
                  </a:cubicBezTo>
                  <a:cubicBezTo>
                    <a:pt x="117" y="152"/>
                    <a:pt x="115" y="153"/>
                    <a:pt x="115" y="153"/>
                  </a:cubicBezTo>
                  <a:cubicBezTo>
                    <a:pt x="115" y="154"/>
                    <a:pt x="117" y="154"/>
                    <a:pt x="118" y="153"/>
                  </a:cubicBezTo>
                  <a:cubicBezTo>
                    <a:pt x="119" y="153"/>
                    <a:pt x="121" y="151"/>
                    <a:pt x="122" y="150"/>
                  </a:cubicBezTo>
                  <a:cubicBezTo>
                    <a:pt x="123" y="150"/>
                    <a:pt x="124" y="150"/>
                    <a:pt x="123" y="151"/>
                  </a:cubicBezTo>
                  <a:cubicBezTo>
                    <a:pt x="123" y="153"/>
                    <a:pt x="123" y="155"/>
                    <a:pt x="122" y="155"/>
                  </a:cubicBezTo>
                  <a:cubicBezTo>
                    <a:pt x="121" y="156"/>
                    <a:pt x="119" y="157"/>
                    <a:pt x="117" y="158"/>
                  </a:cubicBezTo>
                  <a:cubicBezTo>
                    <a:pt x="115" y="159"/>
                    <a:pt x="113" y="158"/>
                    <a:pt x="112" y="159"/>
                  </a:cubicBezTo>
                  <a:cubicBezTo>
                    <a:pt x="111" y="160"/>
                    <a:pt x="113" y="161"/>
                    <a:pt x="113" y="162"/>
                  </a:cubicBezTo>
                  <a:cubicBezTo>
                    <a:pt x="114" y="163"/>
                    <a:pt x="115" y="164"/>
                    <a:pt x="117" y="162"/>
                  </a:cubicBezTo>
                  <a:cubicBezTo>
                    <a:pt x="118" y="160"/>
                    <a:pt x="120" y="158"/>
                    <a:pt x="121" y="158"/>
                  </a:cubicBezTo>
                  <a:cubicBezTo>
                    <a:pt x="122" y="157"/>
                    <a:pt x="123" y="155"/>
                    <a:pt x="123" y="157"/>
                  </a:cubicBezTo>
                  <a:cubicBezTo>
                    <a:pt x="123" y="158"/>
                    <a:pt x="124" y="160"/>
                    <a:pt x="125" y="161"/>
                  </a:cubicBezTo>
                  <a:cubicBezTo>
                    <a:pt x="125" y="163"/>
                    <a:pt x="122" y="165"/>
                    <a:pt x="123" y="166"/>
                  </a:cubicBezTo>
                  <a:cubicBezTo>
                    <a:pt x="123" y="166"/>
                    <a:pt x="126" y="173"/>
                    <a:pt x="126" y="173"/>
                  </a:cubicBezTo>
                  <a:cubicBezTo>
                    <a:pt x="126" y="173"/>
                    <a:pt x="128" y="176"/>
                    <a:pt x="130" y="176"/>
                  </a:cubicBezTo>
                  <a:cubicBezTo>
                    <a:pt x="133" y="176"/>
                    <a:pt x="137" y="178"/>
                    <a:pt x="138" y="178"/>
                  </a:cubicBezTo>
                  <a:cubicBezTo>
                    <a:pt x="139" y="178"/>
                    <a:pt x="144" y="178"/>
                    <a:pt x="144" y="177"/>
                  </a:cubicBezTo>
                  <a:cubicBezTo>
                    <a:pt x="145" y="175"/>
                    <a:pt x="149" y="173"/>
                    <a:pt x="149" y="174"/>
                  </a:cubicBezTo>
                  <a:cubicBezTo>
                    <a:pt x="148" y="175"/>
                    <a:pt x="149" y="177"/>
                    <a:pt x="150" y="178"/>
                  </a:cubicBezTo>
                  <a:cubicBezTo>
                    <a:pt x="151" y="178"/>
                    <a:pt x="152" y="181"/>
                    <a:pt x="152" y="181"/>
                  </a:cubicBezTo>
                  <a:cubicBezTo>
                    <a:pt x="164" y="172"/>
                    <a:pt x="164" y="172"/>
                    <a:pt x="164" y="172"/>
                  </a:cubicBezTo>
                  <a:cubicBezTo>
                    <a:pt x="164" y="172"/>
                    <a:pt x="173" y="170"/>
                    <a:pt x="173" y="171"/>
                  </a:cubicBezTo>
                  <a:cubicBezTo>
                    <a:pt x="174" y="172"/>
                    <a:pt x="179" y="164"/>
                    <a:pt x="179" y="164"/>
                  </a:cubicBezTo>
                  <a:cubicBezTo>
                    <a:pt x="198" y="142"/>
                    <a:pt x="198" y="142"/>
                    <a:pt x="198" y="142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17" y="117"/>
                    <a:pt x="217" y="117"/>
                    <a:pt x="217" y="117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16" y="82"/>
                    <a:pt x="216" y="82"/>
                    <a:pt x="216" y="82"/>
                  </a:cubicBezTo>
                  <a:lnTo>
                    <a:pt x="214" y="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39962FBD-6EC9-4277-AE4F-6E51B1A28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482" y="3153787"/>
              <a:ext cx="56573" cy="5238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6" y="1"/>
                </a:cxn>
                <a:cxn ang="0">
                  <a:pos x="6" y="0"/>
                </a:cxn>
                <a:cxn ang="0">
                  <a:pos x="3" y="10"/>
                </a:cxn>
                <a:cxn ang="0">
                  <a:pos x="0" y="20"/>
                </a:cxn>
                <a:cxn ang="0">
                  <a:pos x="6" y="21"/>
                </a:cxn>
                <a:cxn ang="0">
                  <a:pos x="17" y="14"/>
                </a:cxn>
                <a:cxn ang="0">
                  <a:pos x="23" y="3"/>
                </a:cxn>
                <a:cxn ang="0">
                  <a:pos x="11" y="5"/>
                </a:cxn>
              </a:cxnLst>
              <a:rect l="0" t="0" r="r" b="b"/>
              <a:pathLst>
                <a:path w="23" h="21">
                  <a:moveTo>
                    <a:pt x="11" y="5"/>
                  </a:moveTo>
                  <a:cubicBezTo>
                    <a:pt x="11" y="5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21"/>
                    <a:pt x="6" y="21"/>
                  </a:cubicBezTo>
                  <a:cubicBezTo>
                    <a:pt x="7" y="21"/>
                    <a:pt x="16" y="16"/>
                    <a:pt x="17" y="14"/>
                  </a:cubicBezTo>
                  <a:cubicBezTo>
                    <a:pt x="17" y="13"/>
                    <a:pt x="23" y="3"/>
                    <a:pt x="23" y="3"/>
                  </a:cubicBezTo>
                  <a:cubicBezTo>
                    <a:pt x="23" y="3"/>
                    <a:pt x="13" y="5"/>
                    <a:pt x="1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5D9F32F0-5009-406F-BF1C-3A8E5BA39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061" y="3064736"/>
              <a:ext cx="243055" cy="193818"/>
            </a:xfrm>
            <a:custGeom>
              <a:avLst/>
              <a:gdLst/>
              <a:ahLst/>
              <a:cxnLst>
                <a:cxn ang="0">
                  <a:pos x="90" y="22"/>
                </a:cxn>
                <a:cxn ang="0">
                  <a:pos x="86" y="19"/>
                </a:cxn>
                <a:cxn ang="0">
                  <a:pos x="86" y="14"/>
                </a:cxn>
                <a:cxn ang="0">
                  <a:pos x="83" y="15"/>
                </a:cxn>
                <a:cxn ang="0">
                  <a:pos x="85" y="4"/>
                </a:cxn>
                <a:cxn ang="0">
                  <a:pos x="79" y="0"/>
                </a:cxn>
                <a:cxn ang="0">
                  <a:pos x="78" y="17"/>
                </a:cxn>
                <a:cxn ang="0">
                  <a:pos x="74" y="27"/>
                </a:cxn>
                <a:cxn ang="0">
                  <a:pos x="65" y="30"/>
                </a:cxn>
                <a:cxn ang="0">
                  <a:pos x="70" y="34"/>
                </a:cxn>
                <a:cxn ang="0">
                  <a:pos x="69" y="37"/>
                </a:cxn>
                <a:cxn ang="0">
                  <a:pos x="64" y="42"/>
                </a:cxn>
                <a:cxn ang="0">
                  <a:pos x="62" y="39"/>
                </a:cxn>
                <a:cxn ang="0">
                  <a:pos x="57" y="41"/>
                </a:cxn>
                <a:cxn ang="0">
                  <a:pos x="53" y="39"/>
                </a:cxn>
                <a:cxn ang="0">
                  <a:pos x="44" y="47"/>
                </a:cxn>
                <a:cxn ang="0">
                  <a:pos x="31" y="54"/>
                </a:cxn>
                <a:cxn ang="0">
                  <a:pos x="0" y="73"/>
                </a:cxn>
                <a:cxn ang="0">
                  <a:pos x="4" y="75"/>
                </a:cxn>
                <a:cxn ang="0">
                  <a:pos x="8" y="77"/>
                </a:cxn>
                <a:cxn ang="0">
                  <a:pos x="18" y="73"/>
                </a:cxn>
                <a:cxn ang="0">
                  <a:pos x="28" y="65"/>
                </a:cxn>
                <a:cxn ang="0">
                  <a:pos x="33" y="61"/>
                </a:cxn>
                <a:cxn ang="0">
                  <a:pos x="42" y="60"/>
                </a:cxn>
                <a:cxn ang="0">
                  <a:pos x="45" y="54"/>
                </a:cxn>
                <a:cxn ang="0">
                  <a:pos x="54" y="49"/>
                </a:cxn>
                <a:cxn ang="0">
                  <a:pos x="60" y="43"/>
                </a:cxn>
                <a:cxn ang="0">
                  <a:pos x="64" y="45"/>
                </a:cxn>
                <a:cxn ang="0">
                  <a:pos x="70" y="42"/>
                </a:cxn>
                <a:cxn ang="0">
                  <a:pos x="81" y="35"/>
                </a:cxn>
                <a:cxn ang="0">
                  <a:pos x="83" y="30"/>
                </a:cxn>
                <a:cxn ang="0">
                  <a:pos x="87" y="30"/>
                </a:cxn>
                <a:cxn ang="0">
                  <a:pos x="93" y="25"/>
                </a:cxn>
                <a:cxn ang="0">
                  <a:pos x="98" y="18"/>
                </a:cxn>
                <a:cxn ang="0">
                  <a:pos x="90" y="22"/>
                </a:cxn>
              </a:cxnLst>
              <a:rect l="0" t="0" r="r" b="b"/>
              <a:pathLst>
                <a:path w="98" h="78">
                  <a:moveTo>
                    <a:pt x="90" y="22"/>
                  </a:moveTo>
                  <a:cubicBezTo>
                    <a:pt x="86" y="19"/>
                    <a:pt x="86" y="19"/>
                    <a:pt x="86" y="19"/>
                  </a:cubicBezTo>
                  <a:cubicBezTo>
                    <a:pt x="86" y="19"/>
                    <a:pt x="87" y="14"/>
                    <a:pt x="86" y="14"/>
                  </a:cubicBezTo>
                  <a:cubicBezTo>
                    <a:pt x="85" y="14"/>
                    <a:pt x="83" y="15"/>
                    <a:pt x="83" y="15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9" y="34"/>
                    <a:pt x="70" y="34"/>
                  </a:cubicBezTo>
                  <a:cubicBezTo>
                    <a:pt x="71" y="34"/>
                    <a:pt x="69" y="37"/>
                    <a:pt x="69" y="37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42"/>
                    <a:pt x="62" y="41"/>
                    <a:pt x="62" y="39"/>
                  </a:cubicBezTo>
                  <a:cubicBezTo>
                    <a:pt x="62" y="36"/>
                    <a:pt x="57" y="41"/>
                    <a:pt x="57" y="41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8" y="77"/>
                    <a:pt x="8" y="77"/>
                  </a:cubicBezTo>
                  <a:cubicBezTo>
                    <a:pt x="9" y="78"/>
                    <a:pt x="18" y="73"/>
                    <a:pt x="18" y="73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43" y="58"/>
                    <a:pt x="42" y="60"/>
                  </a:cubicBezTo>
                  <a:cubicBezTo>
                    <a:pt x="42" y="61"/>
                    <a:pt x="45" y="54"/>
                    <a:pt x="45" y="54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8" y="18"/>
                    <a:pt x="98" y="18"/>
                    <a:pt x="98" y="18"/>
                  </a:cubicBezTo>
                  <a:lnTo>
                    <a:pt x="9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3C81F942-7A31-4F64-8718-DE521C525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108" y="1299423"/>
              <a:ext cx="419061" cy="96385"/>
            </a:xfrm>
            <a:custGeom>
              <a:avLst/>
              <a:gdLst/>
              <a:ahLst/>
              <a:cxnLst>
                <a:cxn ang="0">
                  <a:pos x="2" y="34"/>
                </a:cxn>
                <a:cxn ang="0">
                  <a:pos x="12" y="36"/>
                </a:cxn>
                <a:cxn ang="0">
                  <a:pos x="21" y="36"/>
                </a:cxn>
                <a:cxn ang="0">
                  <a:pos x="26" y="37"/>
                </a:cxn>
                <a:cxn ang="0">
                  <a:pos x="29" y="33"/>
                </a:cxn>
                <a:cxn ang="0">
                  <a:pos x="31" y="30"/>
                </a:cxn>
                <a:cxn ang="0">
                  <a:pos x="36" y="33"/>
                </a:cxn>
                <a:cxn ang="0">
                  <a:pos x="34" y="35"/>
                </a:cxn>
                <a:cxn ang="0">
                  <a:pos x="42" y="37"/>
                </a:cxn>
                <a:cxn ang="0">
                  <a:pos x="46" y="38"/>
                </a:cxn>
                <a:cxn ang="0">
                  <a:pos x="56" y="38"/>
                </a:cxn>
                <a:cxn ang="0">
                  <a:pos x="65" y="36"/>
                </a:cxn>
                <a:cxn ang="0">
                  <a:pos x="74" y="36"/>
                </a:cxn>
                <a:cxn ang="0">
                  <a:pos x="78" y="33"/>
                </a:cxn>
                <a:cxn ang="0">
                  <a:pos x="68" y="31"/>
                </a:cxn>
                <a:cxn ang="0">
                  <a:pos x="55" y="31"/>
                </a:cxn>
                <a:cxn ang="0">
                  <a:pos x="50" y="32"/>
                </a:cxn>
                <a:cxn ang="0">
                  <a:pos x="60" y="27"/>
                </a:cxn>
                <a:cxn ang="0">
                  <a:pos x="73" y="27"/>
                </a:cxn>
                <a:cxn ang="0">
                  <a:pos x="81" y="28"/>
                </a:cxn>
                <a:cxn ang="0">
                  <a:pos x="82" y="26"/>
                </a:cxn>
                <a:cxn ang="0">
                  <a:pos x="83" y="24"/>
                </a:cxn>
                <a:cxn ang="0">
                  <a:pos x="86" y="27"/>
                </a:cxn>
                <a:cxn ang="0">
                  <a:pos x="108" y="17"/>
                </a:cxn>
                <a:cxn ang="0">
                  <a:pos x="124" y="12"/>
                </a:cxn>
                <a:cxn ang="0">
                  <a:pos x="142" y="7"/>
                </a:cxn>
                <a:cxn ang="0">
                  <a:pos x="156" y="4"/>
                </a:cxn>
                <a:cxn ang="0">
                  <a:pos x="166" y="2"/>
                </a:cxn>
                <a:cxn ang="0">
                  <a:pos x="166" y="0"/>
                </a:cxn>
                <a:cxn ang="0">
                  <a:pos x="134" y="0"/>
                </a:cxn>
                <a:cxn ang="0">
                  <a:pos x="112" y="1"/>
                </a:cxn>
                <a:cxn ang="0">
                  <a:pos x="91" y="4"/>
                </a:cxn>
                <a:cxn ang="0">
                  <a:pos x="67" y="6"/>
                </a:cxn>
                <a:cxn ang="0">
                  <a:pos x="60" y="6"/>
                </a:cxn>
                <a:cxn ang="0">
                  <a:pos x="49" y="11"/>
                </a:cxn>
                <a:cxn ang="0">
                  <a:pos x="48" y="9"/>
                </a:cxn>
                <a:cxn ang="0">
                  <a:pos x="46" y="18"/>
                </a:cxn>
                <a:cxn ang="0">
                  <a:pos x="55" y="22"/>
                </a:cxn>
                <a:cxn ang="0">
                  <a:pos x="61" y="21"/>
                </a:cxn>
                <a:cxn ang="0">
                  <a:pos x="53" y="26"/>
                </a:cxn>
                <a:cxn ang="0">
                  <a:pos x="40" y="29"/>
                </a:cxn>
                <a:cxn ang="0">
                  <a:pos x="34" y="25"/>
                </a:cxn>
                <a:cxn ang="0">
                  <a:pos x="27" y="24"/>
                </a:cxn>
                <a:cxn ang="0">
                  <a:pos x="24" y="26"/>
                </a:cxn>
                <a:cxn ang="0">
                  <a:pos x="21" y="33"/>
                </a:cxn>
                <a:cxn ang="0">
                  <a:pos x="16" y="33"/>
                </a:cxn>
                <a:cxn ang="0">
                  <a:pos x="14" y="27"/>
                </a:cxn>
                <a:cxn ang="0">
                  <a:pos x="4" y="28"/>
                </a:cxn>
                <a:cxn ang="0">
                  <a:pos x="2" y="34"/>
                </a:cxn>
              </a:cxnLst>
              <a:rect l="0" t="0" r="r" b="b"/>
              <a:pathLst>
                <a:path w="169" h="39">
                  <a:moveTo>
                    <a:pt x="2" y="34"/>
                  </a:moveTo>
                  <a:cubicBezTo>
                    <a:pt x="5" y="35"/>
                    <a:pt x="7" y="36"/>
                    <a:pt x="12" y="36"/>
                  </a:cubicBezTo>
                  <a:cubicBezTo>
                    <a:pt x="17" y="36"/>
                    <a:pt x="18" y="36"/>
                    <a:pt x="21" y="36"/>
                  </a:cubicBezTo>
                  <a:cubicBezTo>
                    <a:pt x="23" y="37"/>
                    <a:pt x="25" y="39"/>
                    <a:pt x="26" y="37"/>
                  </a:cubicBezTo>
                  <a:cubicBezTo>
                    <a:pt x="27" y="35"/>
                    <a:pt x="28" y="35"/>
                    <a:pt x="29" y="33"/>
                  </a:cubicBezTo>
                  <a:cubicBezTo>
                    <a:pt x="30" y="32"/>
                    <a:pt x="29" y="31"/>
                    <a:pt x="31" y="30"/>
                  </a:cubicBezTo>
                  <a:cubicBezTo>
                    <a:pt x="33" y="29"/>
                    <a:pt x="36" y="33"/>
                    <a:pt x="36" y="33"/>
                  </a:cubicBezTo>
                  <a:cubicBezTo>
                    <a:pt x="36" y="33"/>
                    <a:pt x="32" y="35"/>
                    <a:pt x="34" y="35"/>
                  </a:cubicBezTo>
                  <a:cubicBezTo>
                    <a:pt x="35" y="36"/>
                    <a:pt x="40" y="36"/>
                    <a:pt x="42" y="37"/>
                  </a:cubicBezTo>
                  <a:cubicBezTo>
                    <a:pt x="44" y="37"/>
                    <a:pt x="42" y="38"/>
                    <a:pt x="46" y="38"/>
                  </a:cubicBezTo>
                  <a:cubicBezTo>
                    <a:pt x="50" y="38"/>
                    <a:pt x="51" y="38"/>
                    <a:pt x="56" y="38"/>
                  </a:cubicBezTo>
                  <a:cubicBezTo>
                    <a:pt x="61" y="38"/>
                    <a:pt x="64" y="36"/>
                    <a:pt x="65" y="36"/>
                  </a:cubicBezTo>
                  <a:cubicBezTo>
                    <a:pt x="67" y="37"/>
                    <a:pt x="72" y="37"/>
                    <a:pt x="74" y="36"/>
                  </a:cubicBezTo>
                  <a:cubicBezTo>
                    <a:pt x="76" y="36"/>
                    <a:pt x="79" y="33"/>
                    <a:pt x="78" y="33"/>
                  </a:cubicBezTo>
                  <a:cubicBezTo>
                    <a:pt x="76" y="33"/>
                    <a:pt x="70" y="31"/>
                    <a:pt x="68" y="31"/>
                  </a:cubicBezTo>
                  <a:cubicBezTo>
                    <a:pt x="65" y="30"/>
                    <a:pt x="57" y="30"/>
                    <a:pt x="55" y="31"/>
                  </a:cubicBezTo>
                  <a:cubicBezTo>
                    <a:pt x="53" y="32"/>
                    <a:pt x="51" y="33"/>
                    <a:pt x="50" y="32"/>
                  </a:cubicBezTo>
                  <a:cubicBezTo>
                    <a:pt x="49" y="31"/>
                    <a:pt x="55" y="26"/>
                    <a:pt x="60" y="27"/>
                  </a:cubicBezTo>
                  <a:cubicBezTo>
                    <a:pt x="64" y="28"/>
                    <a:pt x="71" y="26"/>
                    <a:pt x="73" y="27"/>
                  </a:cubicBezTo>
                  <a:cubicBezTo>
                    <a:pt x="75" y="27"/>
                    <a:pt x="81" y="28"/>
                    <a:pt x="81" y="28"/>
                  </a:cubicBezTo>
                  <a:cubicBezTo>
                    <a:pt x="81" y="28"/>
                    <a:pt x="82" y="27"/>
                    <a:pt x="82" y="26"/>
                  </a:cubicBezTo>
                  <a:cubicBezTo>
                    <a:pt x="83" y="25"/>
                    <a:pt x="83" y="24"/>
                    <a:pt x="83" y="24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6" y="27"/>
                    <a:pt x="107" y="19"/>
                    <a:pt x="108" y="17"/>
                  </a:cubicBezTo>
                  <a:cubicBezTo>
                    <a:pt x="109" y="15"/>
                    <a:pt x="122" y="11"/>
                    <a:pt x="124" y="12"/>
                  </a:cubicBezTo>
                  <a:cubicBezTo>
                    <a:pt x="126" y="12"/>
                    <a:pt x="139" y="6"/>
                    <a:pt x="142" y="7"/>
                  </a:cubicBezTo>
                  <a:cubicBezTo>
                    <a:pt x="144" y="8"/>
                    <a:pt x="156" y="4"/>
                    <a:pt x="156" y="4"/>
                  </a:cubicBezTo>
                  <a:cubicBezTo>
                    <a:pt x="156" y="4"/>
                    <a:pt x="164" y="2"/>
                    <a:pt x="166" y="2"/>
                  </a:cubicBezTo>
                  <a:cubicBezTo>
                    <a:pt x="168" y="2"/>
                    <a:pt x="169" y="0"/>
                    <a:pt x="166" y="0"/>
                  </a:cubicBezTo>
                  <a:cubicBezTo>
                    <a:pt x="163" y="1"/>
                    <a:pt x="139" y="1"/>
                    <a:pt x="134" y="0"/>
                  </a:cubicBezTo>
                  <a:cubicBezTo>
                    <a:pt x="128" y="0"/>
                    <a:pt x="114" y="0"/>
                    <a:pt x="112" y="1"/>
                  </a:cubicBezTo>
                  <a:cubicBezTo>
                    <a:pt x="109" y="1"/>
                    <a:pt x="97" y="5"/>
                    <a:pt x="91" y="4"/>
                  </a:cubicBezTo>
                  <a:cubicBezTo>
                    <a:pt x="86" y="4"/>
                    <a:pt x="68" y="7"/>
                    <a:pt x="67" y="6"/>
                  </a:cubicBezTo>
                  <a:cubicBezTo>
                    <a:pt x="66" y="6"/>
                    <a:pt x="59" y="6"/>
                    <a:pt x="60" y="6"/>
                  </a:cubicBezTo>
                  <a:cubicBezTo>
                    <a:pt x="61" y="6"/>
                    <a:pt x="51" y="14"/>
                    <a:pt x="49" y="11"/>
                  </a:cubicBezTo>
                  <a:cubicBezTo>
                    <a:pt x="48" y="9"/>
                    <a:pt x="49" y="7"/>
                    <a:pt x="48" y="9"/>
                  </a:cubicBezTo>
                  <a:cubicBezTo>
                    <a:pt x="46" y="11"/>
                    <a:pt x="46" y="18"/>
                    <a:pt x="46" y="18"/>
                  </a:cubicBezTo>
                  <a:cubicBezTo>
                    <a:pt x="48" y="19"/>
                    <a:pt x="52" y="24"/>
                    <a:pt x="55" y="22"/>
                  </a:cubicBezTo>
                  <a:cubicBezTo>
                    <a:pt x="58" y="20"/>
                    <a:pt x="60" y="21"/>
                    <a:pt x="61" y="21"/>
                  </a:cubicBezTo>
                  <a:cubicBezTo>
                    <a:pt x="62" y="22"/>
                    <a:pt x="56" y="26"/>
                    <a:pt x="53" y="26"/>
                  </a:cubicBezTo>
                  <a:cubicBezTo>
                    <a:pt x="50" y="26"/>
                    <a:pt x="40" y="29"/>
                    <a:pt x="40" y="29"/>
                  </a:cubicBezTo>
                  <a:cubicBezTo>
                    <a:pt x="40" y="29"/>
                    <a:pt x="35" y="25"/>
                    <a:pt x="34" y="25"/>
                  </a:cubicBezTo>
                  <a:cubicBezTo>
                    <a:pt x="33" y="25"/>
                    <a:pt x="28" y="24"/>
                    <a:pt x="27" y="24"/>
                  </a:cubicBezTo>
                  <a:cubicBezTo>
                    <a:pt x="26" y="24"/>
                    <a:pt x="25" y="23"/>
                    <a:pt x="24" y="26"/>
                  </a:cubicBezTo>
                  <a:cubicBezTo>
                    <a:pt x="24" y="29"/>
                    <a:pt x="25" y="34"/>
                    <a:pt x="21" y="33"/>
                  </a:cubicBezTo>
                  <a:cubicBezTo>
                    <a:pt x="18" y="32"/>
                    <a:pt x="17" y="34"/>
                    <a:pt x="16" y="33"/>
                  </a:cubicBezTo>
                  <a:cubicBezTo>
                    <a:pt x="14" y="32"/>
                    <a:pt x="18" y="27"/>
                    <a:pt x="14" y="27"/>
                  </a:cubicBezTo>
                  <a:cubicBezTo>
                    <a:pt x="9" y="26"/>
                    <a:pt x="7" y="23"/>
                    <a:pt x="4" y="28"/>
                  </a:cubicBezTo>
                  <a:cubicBezTo>
                    <a:pt x="1" y="33"/>
                    <a:pt x="0" y="33"/>
                    <a:pt x="2" y="3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B30310D4-FC81-47DB-A0B1-73013F53E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051" y="1388474"/>
              <a:ext cx="205340" cy="89051"/>
            </a:xfrm>
            <a:custGeom>
              <a:avLst/>
              <a:gdLst/>
              <a:ahLst/>
              <a:cxnLst>
                <a:cxn ang="0">
                  <a:pos x="3" y="18"/>
                </a:cxn>
                <a:cxn ang="0">
                  <a:pos x="12" y="19"/>
                </a:cxn>
                <a:cxn ang="0">
                  <a:pos x="20" y="17"/>
                </a:cxn>
                <a:cxn ang="0">
                  <a:pos x="28" y="12"/>
                </a:cxn>
                <a:cxn ang="0">
                  <a:pos x="25" y="16"/>
                </a:cxn>
                <a:cxn ang="0">
                  <a:pos x="24" y="20"/>
                </a:cxn>
                <a:cxn ang="0">
                  <a:pos x="21" y="26"/>
                </a:cxn>
                <a:cxn ang="0">
                  <a:pos x="20" y="28"/>
                </a:cxn>
                <a:cxn ang="0">
                  <a:pos x="28" y="31"/>
                </a:cxn>
                <a:cxn ang="0">
                  <a:pos x="28" y="34"/>
                </a:cxn>
                <a:cxn ang="0">
                  <a:pos x="33" y="34"/>
                </a:cxn>
                <a:cxn ang="0">
                  <a:pos x="44" y="30"/>
                </a:cxn>
                <a:cxn ang="0">
                  <a:pos x="51" y="29"/>
                </a:cxn>
                <a:cxn ang="0">
                  <a:pos x="57" y="28"/>
                </a:cxn>
                <a:cxn ang="0">
                  <a:pos x="61" y="29"/>
                </a:cxn>
                <a:cxn ang="0">
                  <a:pos x="67" y="29"/>
                </a:cxn>
                <a:cxn ang="0">
                  <a:pos x="75" y="31"/>
                </a:cxn>
                <a:cxn ang="0">
                  <a:pos x="80" y="28"/>
                </a:cxn>
                <a:cxn ang="0">
                  <a:pos x="82" y="25"/>
                </a:cxn>
                <a:cxn ang="0">
                  <a:pos x="79" y="18"/>
                </a:cxn>
                <a:cxn ang="0">
                  <a:pos x="82" y="11"/>
                </a:cxn>
                <a:cxn ang="0">
                  <a:pos x="81" y="6"/>
                </a:cxn>
                <a:cxn ang="0">
                  <a:pos x="75" y="8"/>
                </a:cxn>
                <a:cxn ang="0">
                  <a:pos x="74" y="8"/>
                </a:cxn>
                <a:cxn ang="0">
                  <a:pos x="70" y="13"/>
                </a:cxn>
                <a:cxn ang="0">
                  <a:pos x="67" y="15"/>
                </a:cxn>
                <a:cxn ang="0">
                  <a:pos x="65" y="11"/>
                </a:cxn>
                <a:cxn ang="0">
                  <a:pos x="60" y="11"/>
                </a:cxn>
                <a:cxn ang="0">
                  <a:pos x="52" y="9"/>
                </a:cxn>
                <a:cxn ang="0">
                  <a:pos x="48" y="6"/>
                </a:cxn>
                <a:cxn ang="0">
                  <a:pos x="43" y="1"/>
                </a:cxn>
                <a:cxn ang="0">
                  <a:pos x="29" y="1"/>
                </a:cxn>
                <a:cxn ang="0">
                  <a:pos x="22" y="1"/>
                </a:cxn>
                <a:cxn ang="0">
                  <a:pos x="19" y="4"/>
                </a:cxn>
                <a:cxn ang="0">
                  <a:pos x="16" y="8"/>
                </a:cxn>
                <a:cxn ang="0">
                  <a:pos x="0" y="14"/>
                </a:cxn>
                <a:cxn ang="0">
                  <a:pos x="3" y="18"/>
                </a:cxn>
              </a:cxnLst>
              <a:rect l="0" t="0" r="r" b="b"/>
              <a:pathLst>
                <a:path w="83" h="36">
                  <a:moveTo>
                    <a:pt x="3" y="18"/>
                  </a:moveTo>
                  <a:cubicBezTo>
                    <a:pt x="2" y="20"/>
                    <a:pt x="11" y="20"/>
                    <a:pt x="12" y="19"/>
                  </a:cubicBezTo>
                  <a:cubicBezTo>
                    <a:pt x="13" y="18"/>
                    <a:pt x="18" y="19"/>
                    <a:pt x="20" y="17"/>
                  </a:cubicBezTo>
                  <a:cubicBezTo>
                    <a:pt x="21" y="15"/>
                    <a:pt x="27" y="11"/>
                    <a:pt x="28" y="12"/>
                  </a:cubicBezTo>
                  <a:cubicBezTo>
                    <a:pt x="29" y="12"/>
                    <a:pt x="26" y="15"/>
                    <a:pt x="25" y="16"/>
                  </a:cubicBezTo>
                  <a:cubicBezTo>
                    <a:pt x="24" y="16"/>
                    <a:pt x="29" y="16"/>
                    <a:pt x="24" y="20"/>
                  </a:cubicBezTo>
                  <a:cubicBezTo>
                    <a:pt x="20" y="23"/>
                    <a:pt x="21" y="26"/>
                    <a:pt x="21" y="26"/>
                  </a:cubicBezTo>
                  <a:cubicBezTo>
                    <a:pt x="21" y="26"/>
                    <a:pt x="18" y="27"/>
                    <a:pt x="20" y="28"/>
                  </a:cubicBezTo>
                  <a:cubicBezTo>
                    <a:pt x="23" y="29"/>
                    <a:pt x="28" y="31"/>
                    <a:pt x="28" y="31"/>
                  </a:cubicBezTo>
                  <a:cubicBezTo>
                    <a:pt x="28" y="31"/>
                    <a:pt x="28" y="33"/>
                    <a:pt x="28" y="34"/>
                  </a:cubicBezTo>
                  <a:cubicBezTo>
                    <a:pt x="28" y="34"/>
                    <a:pt x="29" y="36"/>
                    <a:pt x="33" y="34"/>
                  </a:cubicBezTo>
                  <a:cubicBezTo>
                    <a:pt x="36" y="32"/>
                    <a:pt x="43" y="29"/>
                    <a:pt x="44" y="30"/>
                  </a:cubicBezTo>
                  <a:cubicBezTo>
                    <a:pt x="45" y="31"/>
                    <a:pt x="48" y="30"/>
                    <a:pt x="51" y="29"/>
                  </a:cubicBezTo>
                  <a:cubicBezTo>
                    <a:pt x="54" y="29"/>
                    <a:pt x="57" y="28"/>
                    <a:pt x="57" y="28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3" y="30"/>
                    <a:pt x="64" y="28"/>
                    <a:pt x="67" y="29"/>
                  </a:cubicBezTo>
                  <a:cubicBezTo>
                    <a:pt x="71" y="31"/>
                    <a:pt x="75" y="31"/>
                    <a:pt x="75" y="31"/>
                  </a:cubicBezTo>
                  <a:cubicBezTo>
                    <a:pt x="75" y="31"/>
                    <a:pt x="79" y="28"/>
                    <a:pt x="80" y="28"/>
                  </a:cubicBezTo>
                  <a:cubicBezTo>
                    <a:pt x="81" y="27"/>
                    <a:pt x="83" y="27"/>
                    <a:pt x="82" y="25"/>
                  </a:cubicBezTo>
                  <a:cubicBezTo>
                    <a:pt x="81" y="22"/>
                    <a:pt x="78" y="19"/>
                    <a:pt x="79" y="18"/>
                  </a:cubicBezTo>
                  <a:cubicBezTo>
                    <a:pt x="80" y="18"/>
                    <a:pt x="82" y="17"/>
                    <a:pt x="82" y="11"/>
                  </a:cubicBezTo>
                  <a:cubicBezTo>
                    <a:pt x="81" y="5"/>
                    <a:pt x="82" y="6"/>
                    <a:pt x="81" y="6"/>
                  </a:cubicBezTo>
                  <a:cubicBezTo>
                    <a:pt x="79" y="7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3" y="10"/>
                    <a:pt x="71" y="11"/>
                    <a:pt x="70" y="13"/>
                  </a:cubicBezTo>
                  <a:cubicBezTo>
                    <a:pt x="69" y="15"/>
                    <a:pt x="67" y="16"/>
                    <a:pt x="67" y="15"/>
                  </a:cubicBezTo>
                  <a:cubicBezTo>
                    <a:pt x="67" y="13"/>
                    <a:pt x="65" y="13"/>
                    <a:pt x="65" y="11"/>
                  </a:cubicBezTo>
                  <a:cubicBezTo>
                    <a:pt x="65" y="10"/>
                    <a:pt x="62" y="10"/>
                    <a:pt x="60" y="11"/>
                  </a:cubicBezTo>
                  <a:cubicBezTo>
                    <a:pt x="58" y="11"/>
                    <a:pt x="54" y="8"/>
                    <a:pt x="52" y="9"/>
                  </a:cubicBezTo>
                  <a:cubicBezTo>
                    <a:pt x="51" y="10"/>
                    <a:pt x="49" y="8"/>
                    <a:pt x="48" y="6"/>
                  </a:cubicBezTo>
                  <a:cubicBezTo>
                    <a:pt x="47" y="3"/>
                    <a:pt x="45" y="0"/>
                    <a:pt x="43" y="1"/>
                  </a:cubicBezTo>
                  <a:cubicBezTo>
                    <a:pt x="41" y="1"/>
                    <a:pt x="29" y="1"/>
                    <a:pt x="29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19" y="2"/>
                    <a:pt x="19" y="4"/>
                  </a:cubicBezTo>
                  <a:cubicBezTo>
                    <a:pt x="19" y="6"/>
                    <a:pt x="18" y="8"/>
                    <a:pt x="16" y="8"/>
                  </a:cubicBezTo>
                  <a:cubicBezTo>
                    <a:pt x="14" y="9"/>
                    <a:pt x="0" y="14"/>
                    <a:pt x="0" y="14"/>
                  </a:cubicBezTo>
                  <a:cubicBezTo>
                    <a:pt x="0" y="14"/>
                    <a:pt x="4" y="16"/>
                    <a:pt x="3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DC0D0B53-694A-4EDE-B821-0A444928B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0630" y="1395808"/>
              <a:ext cx="69145" cy="37716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6" y="7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5" y="11"/>
                </a:cxn>
                <a:cxn ang="0">
                  <a:pos x="7" y="14"/>
                </a:cxn>
                <a:cxn ang="0">
                  <a:pos x="18" y="11"/>
                </a:cxn>
                <a:cxn ang="0">
                  <a:pos x="24" y="8"/>
                </a:cxn>
                <a:cxn ang="0">
                  <a:pos x="24" y="7"/>
                </a:cxn>
                <a:cxn ang="0">
                  <a:pos x="24" y="4"/>
                </a:cxn>
                <a:cxn ang="0">
                  <a:pos x="25" y="0"/>
                </a:cxn>
                <a:cxn ang="0">
                  <a:pos x="14" y="1"/>
                </a:cxn>
                <a:cxn ang="0">
                  <a:pos x="9" y="3"/>
                </a:cxn>
                <a:cxn ang="0">
                  <a:pos x="9" y="7"/>
                </a:cxn>
              </a:cxnLst>
              <a:rect l="0" t="0" r="r" b="b"/>
              <a:pathLst>
                <a:path w="28" h="15">
                  <a:moveTo>
                    <a:pt x="9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5" y="4"/>
                    <a:pt x="4" y="4"/>
                  </a:cubicBezTo>
                  <a:cubicBezTo>
                    <a:pt x="3" y="4"/>
                    <a:pt x="0" y="8"/>
                    <a:pt x="0" y="8"/>
                  </a:cubicBezTo>
                  <a:cubicBezTo>
                    <a:pt x="0" y="8"/>
                    <a:pt x="5" y="9"/>
                    <a:pt x="5" y="11"/>
                  </a:cubicBezTo>
                  <a:cubicBezTo>
                    <a:pt x="6" y="12"/>
                    <a:pt x="7" y="13"/>
                    <a:pt x="7" y="14"/>
                  </a:cubicBezTo>
                  <a:cubicBezTo>
                    <a:pt x="7" y="15"/>
                    <a:pt x="18" y="11"/>
                    <a:pt x="18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9"/>
                    <a:pt x="24" y="7"/>
                  </a:cubicBezTo>
                  <a:cubicBezTo>
                    <a:pt x="25" y="6"/>
                    <a:pt x="24" y="4"/>
                    <a:pt x="24" y="4"/>
                  </a:cubicBezTo>
                  <a:cubicBezTo>
                    <a:pt x="25" y="4"/>
                    <a:pt x="28" y="0"/>
                    <a:pt x="25" y="0"/>
                  </a:cubicBezTo>
                  <a:cubicBezTo>
                    <a:pt x="22" y="1"/>
                    <a:pt x="17" y="0"/>
                    <a:pt x="14" y="1"/>
                  </a:cubicBezTo>
                  <a:cubicBezTo>
                    <a:pt x="12" y="2"/>
                    <a:pt x="9" y="0"/>
                    <a:pt x="9" y="3"/>
                  </a:cubicBezTo>
                  <a:cubicBezTo>
                    <a:pt x="9" y="5"/>
                    <a:pt x="9" y="7"/>
                    <a:pt x="9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B1E86B4B-BD29-415B-92F5-F198CE06A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340" y="1351806"/>
              <a:ext cx="152957" cy="49240"/>
            </a:xfrm>
            <a:custGeom>
              <a:avLst/>
              <a:gdLst/>
              <a:ahLst/>
              <a:cxnLst>
                <a:cxn ang="0">
                  <a:pos x="14" y="11"/>
                </a:cxn>
                <a:cxn ang="0">
                  <a:pos x="18" y="15"/>
                </a:cxn>
                <a:cxn ang="0">
                  <a:pos x="28" y="19"/>
                </a:cxn>
                <a:cxn ang="0">
                  <a:pos x="30" y="19"/>
                </a:cxn>
                <a:cxn ang="0">
                  <a:pos x="41" y="15"/>
                </a:cxn>
                <a:cxn ang="0">
                  <a:pos x="48" y="15"/>
                </a:cxn>
                <a:cxn ang="0">
                  <a:pos x="55" y="15"/>
                </a:cxn>
                <a:cxn ang="0">
                  <a:pos x="60" y="13"/>
                </a:cxn>
                <a:cxn ang="0">
                  <a:pos x="62" y="10"/>
                </a:cxn>
                <a:cxn ang="0">
                  <a:pos x="58" y="9"/>
                </a:cxn>
                <a:cxn ang="0">
                  <a:pos x="59" y="6"/>
                </a:cxn>
                <a:cxn ang="0">
                  <a:pos x="55" y="6"/>
                </a:cxn>
                <a:cxn ang="0">
                  <a:pos x="45" y="12"/>
                </a:cxn>
                <a:cxn ang="0">
                  <a:pos x="40" y="10"/>
                </a:cxn>
                <a:cxn ang="0">
                  <a:pos x="36" y="8"/>
                </a:cxn>
                <a:cxn ang="0">
                  <a:pos x="30" y="7"/>
                </a:cxn>
                <a:cxn ang="0">
                  <a:pos x="33" y="4"/>
                </a:cxn>
                <a:cxn ang="0">
                  <a:pos x="32" y="1"/>
                </a:cxn>
                <a:cxn ang="0">
                  <a:pos x="14" y="4"/>
                </a:cxn>
                <a:cxn ang="0">
                  <a:pos x="6" y="7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14" y="11"/>
                </a:cxn>
              </a:cxnLst>
              <a:rect l="0" t="0" r="r" b="b"/>
              <a:pathLst>
                <a:path w="62" h="20">
                  <a:moveTo>
                    <a:pt x="14" y="11"/>
                  </a:moveTo>
                  <a:cubicBezTo>
                    <a:pt x="14" y="11"/>
                    <a:pt x="15" y="16"/>
                    <a:pt x="18" y="15"/>
                  </a:cubicBezTo>
                  <a:cubicBezTo>
                    <a:pt x="20" y="13"/>
                    <a:pt x="28" y="18"/>
                    <a:pt x="28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5"/>
                    <a:pt x="54" y="14"/>
                    <a:pt x="55" y="15"/>
                  </a:cubicBezTo>
                  <a:cubicBezTo>
                    <a:pt x="55" y="15"/>
                    <a:pt x="60" y="13"/>
                    <a:pt x="60" y="13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8" y="4"/>
                    <a:pt x="55" y="6"/>
                  </a:cubicBezTo>
                  <a:cubicBezTo>
                    <a:pt x="52" y="8"/>
                    <a:pt x="44" y="13"/>
                    <a:pt x="45" y="12"/>
                  </a:cubicBezTo>
                  <a:cubicBezTo>
                    <a:pt x="45" y="11"/>
                    <a:pt x="41" y="12"/>
                    <a:pt x="40" y="10"/>
                  </a:cubicBezTo>
                  <a:cubicBezTo>
                    <a:pt x="38" y="8"/>
                    <a:pt x="36" y="8"/>
                    <a:pt x="36" y="8"/>
                  </a:cubicBezTo>
                  <a:cubicBezTo>
                    <a:pt x="36" y="8"/>
                    <a:pt x="32" y="6"/>
                    <a:pt x="30" y="7"/>
                  </a:cubicBezTo>
                  <a:cubicBezTo>
                    <a:pt x="28" y="8"/>
                    <a:pt x="33" y="4"/>
                    <a:pt x="33" y="4"/>
                  </a:cubicBezTo>
                  <a:cubicBezTo>
                    <a:pt x="33" y="4"/>
                    <a:pt x="34" y="0"/>
                    <a:pt x="32" y="1"/>
                  </a:cubicBezTo>
                  <a:cubicBezTo>
                    <a:pt x="30" y="1"/>
                    <a:pt x="14" y="4"/>
                    <a:pt x="14" y="4"/>
                  </a:cubicBezTo>
                  <a:cubicBezTo>
                    <a:pt x="14" y="4"/>
                    <a:pt x="8" y="8"/>
                    <a:pt x="6" y="7"/>
                  </a:cubicBezTo>
                  <a:cubicBezTo>
                    <a:pt x="5" y="6"/>
                    <a:pt x="0" y="8"/>
                    <a:pt x="0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14" y="11"/>
                    <a:pt x="14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4AA013CC-91A5-438D-BA65-1F6841CFE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775" y="1333996"/>
              <a:ext cx="54478" cy="19906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11" y="8"/>
                </a:cxn>
                <a:cxn ang="0">
                  <a:pos x="16" y="8"/>
                </a:cxn>
                <a:cxn ang="0">
                  <a:pos x="20" y="4"/>
                </a:cxn>
                <a:cxn ang="0">
                  <a:pos x="11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1" y="5"/>
                </a:cxn>
              </a:cxnLst>
              <a:rect l="0" t="0" r="r" b="b"/>
              <a:pathLst>
                <a:path w="22" h="8">
                  <a:moveTo>
                    <a:pt x="1" y="5"/>
                  </a:moveTo>
                  <a:cubicBezTo>
                    <a:pt x="2" y="5"/>
                    <a:pt x="10" y="7"/>
                    <a:pt x="11" y="8"/>
                  </a:cubicBezTo>
                  <a:cubicBezTo>
                    <a:pt x="12" y="8"/>
                    <a:pt x="15" y="8"/>
                    <a:pt x="16" y="8"/>
                  </a:cubicBezTo>
                  <a:cubicBezTo>
                    <a:pt x="17" y="8"/>
                    <a:pt x="22" y="5"/>
                    <a:pt x="20" y="4"/>
                  </a:cubicBezTo>
                  <a:cubicBezTo>
                    <a:pt x="18" y="3"/>
                    <a:pt x="12" y="2"/>
                    <a:pt x="11" y="1"/>
                  </a:cubicBezTo>
                  <a:cubicBezTo>
                    <a:pt x="10" y="1"/>
                    <a:pt x="5" y="0"/>
                    <a:pt x="5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4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6A74611A-C612-4394-BFCA-6B0231045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0725" y="1333996"/>
              <a:ext cx="41906" cy="27239"/>
            </a:xfrm>
            <a:custGeom>
              <a:avLst/>
              <a:gdLst/>
              <a:ahLst/>
              <a:cxnLst>
                <a:cxn ang="0">
                  <a:pos x="7" y="10"/>
                </a:cxn>
                <a:cxn ang="0">
                  <a:pos x="12" y="8"/>
                </a:cxn>
                <a:cxn ang="0">
                  <a:pos x="16" y="4"/>
                </a:cxn>
                <a:cxn ang="0">
                  <a:pos x="17" y="3"/>
                </a:cxn>
                <a:cxn ang="0">
                  <a:pos x="13" y="1"/>
                </a:cxn>
                <a:cxn ang="0">
                  <a:pos x="5" y="5"/>
                </a:cxn>
                <a:cxn ang="0">
                  <a:pos x="5" y="7"/>
                </a:cxn>
                <a:cxn ang="0">
                  <a:pos x="0" y="9"/>
                </a:cxn>
                <a:cxn ang="0">
                  <a:pos x="7" y="10"/>
                </a:cxn>
              </a:cxnLst>
              <a:rect l="0" t="0" r="r" b="b"/>
              <a:pathLst>
                <a:path w="17" h="11">
                  <a:moveTo>
                    <a:pt x="7" y="10"/>
                  </a:moveTo>
                  <a:cubicBezTo>
                    <a:pt x="8" y="9"/>
                    <a:pt x="12" y="8"/>
                    <a:pt x="12" y="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5" y="0"/>
                    <a:pt x="13" y="1"/>
                  </a:cubicBezTo>
                  <a:cubicBezTo>
                    <a:pt x="12" y="2"/>
                    <a:pt x="5" y="5"/>
                    <a:pt x="5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5" y="11"/>
                    <a:pt x="7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486C8C05-C102-46B5-B916-DAD7DE463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396" y="1331900"/>
              <a:ext cx="27239" cy="24096"/>
            </a:xfrm>
            <a:custGeom>
              <a:avLst/>
              <a:gdLst/>
              <a:ahLst/>
              <a:cxnLst>
                <a:cxn ang="0">
                  <a:pos x="5" y="10"/>
                </a:cxn>
                <a:cxn ang="0">
                  <a:pos x="10" y="9"/>
                </a:cxn>
                <a:cxn ang="0">
                  <a:pos x="10" y="2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5" y="10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6" y="10"/>
                    <a:pt x="10" y="10"/>
                    <a:pt x="10" y="9"/>
                  </a:cubicBezTo>
                  <a:cubicBezTo>
                    <a:pt x="11" y="9"/>
                    <a:pt x="10" y="2"/>
                    <a:pt x="10" y="2"/>
                  </a:cubicBezTo>
                  <a:cubicBezTo>
                    <a:pt x="10" y="2"/>
                    <a:pt x="9" y="0"/>
                    <a:pt x="7" y="0"/>
                  </a:cubicBezTo>
                  <a:cubicBezTo>
                    <a:pt x="6" y="1"/>
                    <a:pt x="0" y="3"/>
                    <a:pt x="0" y="3"/>
                  </a:cubicBezTo>
                  <a:cubicBezTo>
                    <a:pt x="0" y="4"/>
                    <a:pt x="4" y="10"/>
                    <a:pt x="5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F47061CA-E97B-4630-81E7-FB1930D3C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81" y="2155364"/>
              <a:ext cx="141433" cy="55526"/>
            </a:xfrm>
            <a:custGeom>
              <a:avLst/>
              <a:gdLst/>
              <a:ahLst/>
              <a:cxnLst>
                <a:cxn ang="0">
                  <a:pos x="56" y="18"/>
                </a:cxn>
                <a:cxn ang="0">
                  <a:pos x="51" y="16"/>
                </a:cxn>
                <a:cxn ang="0">
                  <a:pos x="41" y="8"/>
                </a:cxn>
                <a:cxn ang="0">
                  <a:pos x="25" y="2"/>
                </a:cxn>
                <a:cxn ang="0">
                  <a:pos x="8" y="1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1" y="12"/>
                </a:cxn>
                <a:cxn ang="0">
                  <a:pos x="7" y="6"/>
                </a:cxn>
                <a:cxn ang="0">
                  <a:pos x="12" y="4"/>
                </a:cxn>
                <a:cxn ang="0">
                  <a:pos x="15" y="6"/>
                </a:cxn>
                <a:cxn ang="0">
                  <a:pos x="20" y="7"/>
                </a:cxn>
                <a:cxn ang="0">
                  <a:pos x="29" y="10"/>
                </a:cxn>
                <a:cxn ang="0">
                  <a:pos x="32" y="13"/>
                </a:cxn>
                <a:cxn ang="0">
                  <a:pos x="34" y="22"/>
                </a:cxn>
                <a:cxn ang="0">
                  <a:pos x="40" y="22"/>
                </a:cxn>
                <a:cxn ang="0">
                  <a:pos x="53" y="21"/>
                </a:cxn>
                <a:cxn ang="0">
                  <a:pos x="56" y="18"/>
                </a:cxn>
              </a:cxnLst>
              <a:rect l="0" t="0" r="r" b="b"/>
              <a:pathLst>
                <a:path w="57" h="22">
                  <a:moveTo>
                    <a:pt x="56" y="18"/>
                  </a:moveTo>
                  <a:cubicBezTo>
                    <a:pt x="56" y="17"/>
                    <a:pt x="53" y="16"/>
                    <a:pt x="51" y="16"/>
                  </a:cubicBezTo>
                  <a:cubicBezTo>
                    <a:pt x="49" y="16"/>
                    <a:pt x="42" y="9"/>
                    <a:pt x="41" y="8"/>
                  </a:cubicBezTo>
                  <a:cubicBezTo>
                    <a:pt x="41" y="6"/>
                    <a:pt x="25" y="2"/>
                    <a:pt x="25" y="2"/>
                  </a:cubicBezTo>
                  <a:cubicBezTo>
                    <a:pt x="25" y="2"/>
                    <a:pt x="8" y="1"/>
                    <a:pt x="8" y="1"/>
                  </a:cubicBezTo>
                  <a:cubicBezTo>
                    <a:pt x="8" y="0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11"/>
                    <a:pt x="1" y="12"/>
                  </a:cubicBezTo>
                  <a:cubicBezTo>
                    <a:pt x="1" y="13"/>
                    <a:pt x="7" y="8"/>
                    <a:pt x="7" y="6"/>
                  </a:cubicBezTo>
                  <a:cubicBezTo>
                    <a:pt x="8" y="5"/>
                    <a:pt x="12" y="4"/>
                    <a:pt x="12" y="4"/>
                  </a:cubicBezTo>
                  <a:cubicBezTo>
                    <a:pt x="13" y="3"/>
                    <a:pt x="14" y="6"/>
                    <a:pt x="15" y="6"/>
                  </a:cubicBezTo>
                  <a:cubicBezTo>
                    <a:pt x="16" y="6"/>
                    <a:pt x="20" y="7"/>
                    <a:pt x="20" y="7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4" y="21"/>
                    <a:pt x="34" y="22"/>
                  </a:cubicBezTo>
                  <a:cubicBezTo>
                    <a:pt x="34" y="22"/>
                    <a:pt x="40" y="22"/>
                    <a:pt x="40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7" y="18"/>
                    <a:pt x="56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D52563F9-BDE5-4DFE-B64E-3CBA03FA8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342" y="2205652"/>
              <a:ext cx="86955" cy="39811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8" y="13"/>
                </a:cxn>
                <a:cxn ang="0">
                  <a:pos x="12" y="13"/>
                </a:cxn>
                <a:cxn ang="0">
                  <a:pos x="13" y="16"/>
                </a:cxn>
                <a:cxn ang="0">
                  <a:pos x="18" y="15"/>
                </a:cxn>
                <a:cxn ang="0">
                  <a:pos x="19" y="12"/>
                </a:cxn>
                <a:cxn ang="0">
                  <a:pos x="25" y="11"/>
                </a:cxn>
                <a:cxn ang="0">
                  <a:pos x="34" y="11"/>
                </a:cxn>
                <a:cxn ang="0">
                  <a:pos x="34" y="7"/>
                </a:cxn>
                <a:cxn ang="0">
                  <a:pos x="27" y="2"/>
                </a:cxn>
                <a:cxn ang="0">
                  <a:pos x="21" y="2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10" y="9"/>
                </a:cxn>
                <a:cxn ang="0">
                  <a:pos x="2" y="9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4" y="14"/>
                </a:cxn>
              </a:cxnLst>
              <a:rect l="0" t="0" r="r" b="b"/>
              <a:pathLst>
                <a:path w="35" h="16">
                  <a:moveTo>
                    <a:pt x="4" y="14"/>
                  </a:moveTo>
                  <a:cubicBezTo>
                    <a:pt x="5" y="14"/>
                    <a:pt x="7" y="13"/>
                    <a:pt x="8" y="13"/>
                  </a:cubicBezTo>
                  <a:cubicBezTo>
                    <a:pt x="9" y="13"/>
                    <a:pt x="12" y="13"/>
                    <a:pt x="12" y="13"/>
                  </a:cubicBezTo>
                  <a:cubicBezTo>
                    <a:pt x="12" y="13"/>
                    <a:pt x="13" y="15"/>
                    <a:pt x="13" y="16"/>
                  </a:cubicBezTo>
                  <a:cubicBezTo>
                    <a:pt x="13" y="16"/>
                    <a:pt x="18" y="15"/>
                    <a:pt x="18" y="15"/>
                  </a:cubicBezTo>
                  <a:cubicBezTo>
                    <a:pt x="18" y="14"/>
                    <a:pt x="19" y="12"/>
                    <a:pt x="19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33" y="11"/>
                    <a:pt x="34" y="11"/>
                  </a:cubicBezTo>
                  <a:cubicBezTo>
                    <a:pt x="35" y="11"/>
                    <a:pt x="35" y="10"/>
                    <a:pt x="34" y="7"/>
                  </a:cubicBezTo>
                  <a:cubicBezTo>
                    <a:pt x="32" y="4"/>
                    <a:pt x="28" y="4"/>
                    <a:pt x="27" y="2"/>
                  </a:cubicBezTo>
                  <a:cubicBezTo>
                    <a:pt x="26" y="0"/>
                    <a:pt x="22" y="1"/>
                    <a:pt x="21" y="2"/>
                  </a:cubicBezTo>
                  <a:cubicBezTo>
                    <a:pt x="19" y="3"/>
                    <a:pt x="13" y="0"/>
                    <a:pt x="11" y="0"/>
                  </a:cubicBezTo>
                  <a:cubicBezTo>
                    <a:pt x="9" y="0"/>
                    <a:pt x="11" y="2"/>
                    <a:pt x="11" y="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0" y="11"/>
                    <a:pt x="0" y="12"/>
                  </a:cubicBezTo>
                  <a:cubicBezTo>
                    <a:pt x="0" y="14"/>
                    <a:pt x="3" y="13"/>
                    <a:pt x="4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/>
            </a:p>
          </p:txBody>
        </p:sp>
      </p:grpSp>
      <p:sp>
        <p:nvSpPr>
          <p:cNvPr id="102" name="Oval 124">
            <a:extLst>
              <a:ext uri="{FF2B5EF4-FFF2-40B4-BE49-F238E27FC236}">
                <a16:creationId xmlns:a16="http://schemas.microsoft.com/office/drawing/2014/main" id="{4CB6D6F4-A687-4503-8D06-D738B0341F90}"/>
              </a:ext>
            </a:extLst>
          </p:cNvPr>
          <p:cNvSpPr/>
          <p:nvPr/>
        </p:nvSpPr>
        <p:spPr>
          <a:xfrm>
            <a:off x="4285730" y="2214347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CB567771-8872-4EEF-B510-8F2FE03F81A6}"/>
              </a:ext>
            </a:extLst>
          </p:cNvPr>
          <p:cNvSpPr/>
          <p:nvPr/>
        </p:nvSpPr>
        <p:spPr>
          <a:xfrm>
            <a:off x="3243239" y="1617022"/>
            <a:ext cx="1060830" cy="608396"/>
          </a:xfrm>
          <a:prstGeom prst="rect">
            <a:avLst/>
          </a:prstGeom>
          <a:solidFill>
            <a:srgbClr val="73B4DE">
              <a:alpha val="3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332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M. Lei,</a:t>
            </a:r>
          </a:p>
          <a:p>
            <a:pPr lvl="0" algn="ctr" defTabSz="914332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D. Noble (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Oxford,UK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5" name="Oval 124">
            <a:extLst>
              <a:ext uri="{FF2B5EF4-FFF2-40B4-BE49-F238E27FC236}">
                <a16:creationId xmlns:a16="http://schemas.microsoft.com/office/drawing/2014/main" id="{09810D6E-EBAE-45DC-8194-817549B9200F}"/>
              </a:ext>
            </a:extLst>
          </p:cNvPr>
          <p:cNvSpPr/>
          <p:nvPr/>
        </p:nvSpPr>
        <p:spPr>
          <a:xfrm>
            <a:off x="8093638" y="4080854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95C66706-01EB-455C-B49B-51A5554B5D16}"/>
              </a:ext>
            </a:extLst>
          </p:cNvPr>
          <p:cNvSpPr/>
          <p:nvPr/>
        </p:nvSpPr>
        <p:spPr>
          <a:xfrm>
            <a:off x="6415838" y="4181029"/>
            <a:ext cx="1722800" cy="393220"/>
          </a:xfrm>
          <a:prstGeom prst="rect">
            <a:avLst/>
          </a:prstGeom>
          <a:solidFill>
            <a:srgbClr val="73B4DE">
              <a:alpha val="3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332"/>
            <a:r>
              <a:rPr lang="de-DE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P. Hunter (Auckland,</a:t>
            </a:r>
          </a:p>
          <a:p>
            <a:pPr lvl="0" algn="ctr" defTabSz="914332"/>
            <a:r>
              <a:rPr lang="de-DE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New Zealand)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7" name="Oval 124">
            <a:extLst>
              <a:ext uri="{FF2B5EF4-FFF2-40B4-BE49-F238E27FC236}">
                <a16:creationId xmlns:a16="http://schemas.microsoft.com/office/drawing/2014/main" id="{4FFCD9CA-7479-4A4A-984E-E6F41AB4F5DE}"/>
              </a:ext>
            </a:extLst>
          </p:cNvPr>
          <p:cNvSpPr/>
          <p:nvPr/>
        </p:nvSpPr>
        <p:spPr>
          <a:xfrm>
            <a:off x="7544412" y="2708622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F10A1D6-1794-42DD-99D6-5EE9D56E2422}"/>
              </a:ext>
            </a:extLst>
          </p:cNvPr>
          <p:cNvSpPr/>
          <p:nvPr/>
        </p:nvSpPr>
        <p:spPr>
          <a:xfrm>
            <a:off x="7625284" y="2790599"/>
            <a:ext cx="1279117" cy="397023"/>
          </a:xfrm>
          <a:prstGeom prst="rect">
            <a:avLst/>
          </a:prstGeom>
          <a:solidFill>
            <a:srgbClr val="73B4DE">
              <a:alpha val="3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332"/>
            <a:r>
              <a:rPr lang="de-DE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Y. Kurata (Tottori, Japan),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9" name="Oval 124">
            <a:extLst>
              <a:ext uri="{FF2B5EF4-FFF2-40B4-BE49-F238E27FC236}">
                <a16:creationId xmlns:a16="http://schemas.microsoft.com/office/drawing/2014/main" id="{59552FAE-D4E5-40DF-96F2-02D88ACF3400}"/>
              </a:ext>
            </a:extLst>
          </p:cNvPr>
          <p:cNvSpPr/>
          <p:nvPr/>
        </p:nvSpPr>
        <p:spPr>
          <a:xfrm>
            <a:off x="4375730" y="2333930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7F83AB4-6977-4523-9810-C9C040D87FAA}"/>
              </a:ext>
            </a:extLst>
          </p:cNvPr>
          <p:cNvSpPr/>
          <p:nvPr/>
        </p:nvSpPr>
        <p:spPr>
          <a:xfrm>
            <a:off x="2843808" y="2433245"/>
            <a:ext cx="1576922" cy="409258"/>
          </a:xfrm>
          <a:prstGeom prst="rect">
            <a:avLst/>
          </a:prstGeom>
          <a:solidFill>
            <a:srgbClr val="73B4DE">
              <a:alpha val="3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332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ME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Mangoni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(Montpellier, France)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1" name="Oval 124">
            <a:extLst>
              <a:ext uri="{FF2B5EF4-FFF2-40B4-BE49-F238E27FC236}">
                <a16:creationId xmlns:a16="http://schemas.microsoft.com/office/drawing/2014/main" id="{1C586663-E23C-428F-B8C2-4C3E7CA40A17}"/>
              </a:ext>
            </a:extLst>
          </p:cNvPr>
          <p:cNvSpPr/>
          <p:nvPr/>
        </p:nvSpPr>
        <p:spPr>
          <a:xfrm>
            <a:off x="2414138" y="2549440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4A153D89-E99E-494D-B937-24A5D03B8750}"/>
              </a:ext>
            </a:extLst>
          </p:cNvPr>
          <p:cNvSpPr/>
          <p:nvPr/>
        </p:nvSpPr>
        <p:spPr>
          <a:xfrm>
            <a:off x="882216" y="2648755"/>
            <a:ext cx="1576922" cy="409258"/>
          </a:xfrm>
          <a:prstGeom prst="rect">
            <a:avLst/>
          </a:prstGeom>
          <a:solidFill>
            <a:srgbClr val="73B4DE">
              <a:alpha val="3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332"/>
            <a:r>
              <a:rPr lang="nn-NO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EG Lakatta (NIH,</a:t>
            </a:r>
          </a:p>
          <a:p>
            <a:pPr lvl="0" algn="ctr" defTabSz="914332"/>
            <a:r>
              <a:rPr lang="nn-NO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Baltimore, USA),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3" name="Oval 124">
            <a:extLst>
              <a:ext uri="{FF2B5EF4-FFF2-40B4-BE49-F238E27FC236}">
                <a16:creationId xmlns:a16="http://schemas.microsoft.com/office/drawing/2014/main" id="{564A727F-0385-452B-BFAF-C6F2FFEFE7F0}"/>
              </a:ext>
            </a:extLst>
          </p:cNvPr>
          <p:cNvSpPr/>
          <p:nvPr/>
        </p:nvSpPr>
        <p:spPr>
          <a:xfrm>
            <a:off x="1302385" y="2462509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148A3DF6-E8E0-476C-AC16-8074DB761CBC}"/>
              </a:ext>
            </a:extLst>
          </p:cNvPr>
          <p:cNvSpPr/>
          <p:nvPr/>
        </p:nvSpPr>
        <p:spPr>
          <a:xfrm>
            <a:off x="251736" y="2054754"/>
            <a:ext cx="1576922" cy="409258"/>
          </a:xfrm>
          <a:prstGeom prst="rect">
            <a:avLst/>
          </a:prstGeom>
          <a:solidFill>
            <a:srgbClr val="73B4DE">
              <a:alpha val="3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332"/>
            <a:r>
              <a:rPr lang="nn-NO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I. Efimov (Washington, USA)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5" name="Oval 124">
            <a:extLst>
              <a:ext uri="{FF2B5EF4-FFF2-40B4-BE49-F238E27FC236}">
                <a16:creationId xmlns:a16="http://schemas.microsoft.com/office/drawing/2014/main" id="{5AF7B586-63D0-4905-9E42-E5B3CDAE4A2E}"/>
              </a:ext>
            </a:extLst>
          </p:cNvPr>
          <p:cNvSpPr/>
          <p:nvPr/>
        </p:nvSpPr>
        <p:spPr>
          <a:xfrm>
            <a:off x="8069897" y="4991498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4938762-9C38-4A1F-8E23-F0C21E7F5643}"/>
              </a:ext>
            </a:extLst>
          </p:cNvPr>
          <p:cNvSpPr/>
          <p:nvPr/>
        </p:nvSpPr>
        <p:spPr>
          <a:xfrm>
            <a:off x="6540736" y="5090667"/>
            <a:ext cx="1576922" cy="409258"/>
          </a:xfrm>
          <a:prstGeom prst="rect">
            <a:avLst/>
          </a:prstGeom>
          <a:solidFill>
            <a:srgbClr val="73B4DE">
              <a:alpha val="3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332"/>
            <a:r>
              <a:rPr lang="nn-NO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X. Wang </a:t>
            </a:r>
          </a:p>
          <a:p>
            <a:pPr lvl="0" algn="ctr" defTabSz="914332"/>
            <a:r>
              <a:rPr lang="nn-NO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(Sydney, Australia)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7" name="Oval 124">
            <a:extLst>
              <a:ext uri="{FF2B5EF4-FFF2-40B4-BE49-F238E27FC236}">
                <a16:creationId xmlns:a16="http://schemas.microsoft.com/office/drawing/2014/main" id="{A12A577E-E7E6-45DC-A838-B0CE2B917BD8}"/>
              </a:ext>
            </a:extLst>
          </p:cNvPr>
          <p:cNvSpPr/>
          <p:nvPr/>
        </p:nvSpPr>
        <p:spPr>
          <a:xfrm>
            <a:off x="4482000" y="2204864"/>
            <a:ext cx="90000" cy="9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047A0D15-A2C1-40C1-8D94-FE03662705C8}"/>
              </a:ext>
            </a:extLst>
          </p:cNvPr>
          <p:cNvSpPr/>
          <p:nvPr/>
        </p:nvSpPr>
        <p:spPr>
          <a:xfrm>
            <a:off x="4592758" y="2010854"/>
            <a:ext cx="1355596" cy="409258"/>
          </a:xfrm>
          <a:prstGeom prst="rect">
            <a:avLst/>
          </a:prstGeom>
          <a:solidFill>
            <a:srgbClr val="73B4DE">
              <a:alpha val="3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332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Panfilov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914332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(Ghent, Belgium)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11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0" y="0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2928D4F-95B4-468D-8B01-CF4DFBFE88FF}"/>
              </a:ext>
            </a:extLst>
          </p:cNvPr>
          <p:cNvSpPr/>
          <p:nvPr/>
        </p:nvSpPr>
        <p:spPr>
          <a:xfrm>
            <a:off x="971600" y="1033446"/>
            <a:ext cx="7272808" cy="5555727"/>
          </a:xfrm>
          <a:prstGeom prst="roundRect">
            <a:avLst>
              <a:gd name="adj" fmla="val 5656"/>
            </a:avLst>
          </a:prstGeom>
          <a:solidFill>
            <a:srgbClr val="CFE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1"/>
            <a:ext cx="9286908" cy="54863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标题 1"/>
          <p:cNvSpPr txBox="1"/>
          <p:nvPr/>
        </p:nvSpPr>
        <p:spPr>
          <a:xfrm>
            <a:off x="974905" y="220420"/>
            <a:ext cx="8229600" cy="67366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3A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隶书" panose="02010800040101010101" charset="-122"/>
              </a:rPr>
              <a:t>未来研究方向</a:t>
            </a:r>
            <a:endParaRPr lang="en-US" altLang="zh-CN" sz="3600" b="1" dirty="0">
              <a:solidFill>
                <a:srgbClr val="3A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隶书" panose="020108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81996" y="268827"/>
            <a:ext cx="7239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b="1" dirty="0">
                <a:solidFill>
                  <a:srgbClr val="3A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&gt;&gt;</a:t>
            </a:r>
            <a:endParaRPr lang="zh-CN" altLang="en-US" sz="2800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38B3396-BE97-4168-ADFF-02647D6BDB21}"/>
              </a:ext>
            </a:extLst>
          </p:cNvPr>
          <p:cNvSpPr/>
          <p:nvPr/>
        </p:nvSpPr>
        <p:spPr>
          <a:xfrm>
            <a:off x="1006140" y="1083622"/>
            <a:ext cx="2156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Basic Research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4608C2-6CF3-433B-8610-37EF1286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927" y="1479166"/>
            <a:ext cx="3726003" cy="2291337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91C13C39-9F66-435E-945C-6AC91E3A4CE1}"/>
              </a:ext>
            </a:extLst>
          </p:cNvPr>
          <p:cNvSpPr/>
          <p:nvPr/>
        </p:nvSpPr>
        <p:spPr>
          <a:xfrm>
            <a:off x="971600" y="3739919"/>
            <a:ext cx="2844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Clinical Applications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Picture 2" descr="img 11OLHeartModelingMain">
            <a:extLst>
              <a:ext uri="{FF2B5EF4-FFF2-40B4-BE49-F238E27FC236}">
                <a16:creationId xmlns:a16="http://schemas.microsoft.com/office/drawing/2014/main" id="{851574C4-12C3-4D47-9978-D0309C7CB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66" y="4170940"/>
            <a:ext cx="1600774" cy="205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58DA3731-8FFC-4821-8BA7-9422F0AE3712}"/>
              </a:ext>
            </a:extLst>
          </p:cNvPr>
          <p:cNvSpPr/>
          <p:nvPr/>
        </p:nvSpPr>
        <p:spPr>
          <a:xfrm>
            <a:off x="4922297" y="3753176"/>
            <a:ext cx="267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Other Applications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AF09D5-0550-4740-9776-90E257DCC2A1}"/>
              </a:ext>
            </a:extLst>
          </p:cNvPr>
          <p:cNvSpPr/>
          <p:nvPr/>
        </p:nvSpPr>
        <p:spPr>
          <a:xfrm>
            <a:off x="1187951" y="6251541"/>
            <a:ext cx="346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Virtual heart in Electronic Medical Record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E205BA-1C42-491F-95E4-F18B6A115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258" y="4381660"/>
            <a:ext cx="2114045" cy="172223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5EE38DBA-646B-416D-9C09-C5C9F9484BA4}"/>
              </a:ext>
            </a:extLst>
          </p:cNvPr>
          <p:cNvSpPr/>
          <p:nvPr/>
        </p:nvSpPr>
        <p:spPr>
          <a:xfrm>
            <a:off x="5242644" y="6241695"/>
            <a:ext cx="2488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Virtual heart in Virtual Reality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C7B9251-FE27-46EC-80CE-4179305E8A20}"/>
              </a:ext>
            </a:extLst>
          </p:cNvPr>
          <p:cNvGrpSpPr/>
          <p:nvPr/>
        </p:nvGrpSpPr>
        <p:grpSpPr>
          <a:xfrm>
            <a:off x="127392" y="214267"/>
            <a:ext cx="667732" cy="540000"/>
            <a:chOff x="0" y="239302"/>
            <a:chExt cx="890309" cy="75046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BFC2EE-56E9-4735-8073-086C3CB96A7F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6A51C7D-D777-49E0-9AD8-F33C4E63BB2A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23" name="直角三角形 22">
                <a:extLst>
                  <a:ext uri="{FF2B5EF4-FFF2-40B4-BE49-F238E27FC236}">
                    <a16:creationId xmlns:a16="http://schemas.microsoft.com/office/drawing/2014/main" id="{86F0F0C9-B639-4D16-B8A2-847B6B456E91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4" name="直角三角形 23">
                <a:extLst>
                  <a:ext uri="{FF2B5EF4-FFF2-40B4-BE49-F238E27FC236}">
                    <a16:creationId xmlns:a16="http://schemas.microsoft.com/office/drawing/2014/main" id="{19A6F38C-B257-479C-B1F0-C4FE62916C3D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7320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0" y="70104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0"/>
            <a:ext cx="9144000" cy="69850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288" y="1566863"/>
            <a:ext cx="65960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552965" name="组合 13"/>
          <p:cNvGrpSpPr/>
          <p:nvPr/>
        </p:nvGrpSpPr>
        <p:grpSpPr>
          <a:xfrm>
            <a:off x="107950" y="1492250"/>
            <a:ext cx="5759450" cy="1936750"/>
            <a:chOff x="1014760" y="1315843"/>
            <a:chExt cx="6556378" cy="1798812"/>
          </a:xfrm>
        </p:grpSpPr>
        <p:sp>
          <p:nvSpPr>
            <p:cNvPr id="24" name="圆角矩形 23"/>
            <p:cNvSpPr/>
            <p:nvPr/>
          </p:nvSpPr>
          <p:spPr>
            <a:xfrm>
              <a:off x="1014760" y="1315843"/>
              <a:ext cx="6556378" cy="1798812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196022" y="1679913"/>
              <a:ext cx="6149033" cy="10862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在复杂环境下实现人身份的精确与快速识别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.</a:t>
              </a:r>
            </a:p>
            <a:p>
              <a:pPr marL="342900" marR="0" lvl="0" indent="-3429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根据识别的医学特征，尽早地实现病人病情的自动诊断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1058103" y="277812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生物特征识别与中医诊疗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21453" y="1196165"/>
            <a:ext cx="2271885" cy="560880"/>
            <a:chOff x="313234" y="13822"/>
            <a:chExt cx="2271885" cy="560880"/>
          </a:xfrm>
          <a:scene3d>
            <a:camera prst="orthographicFront"/>
            <a:lightRig rig="flat" dir="t"/>
          </a:scene3d>
        </p:grpSpPr>
        <p:sp>
          <p:nvSpPr>
            <p:cNvPr id="36" name="矩形: 圆角 35"/>
            <p:cNvSpPr/>
            <p:nvPr/>
          </p:nvSpPr>
          <p:spPr>
            <a:xfrm>
              <a:off x="313234" y="13822"/>
              <a:ext cx="2271885" cy="56088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7" name="矩形: 圆角 4"/>
            <p:cNvSpPr txBox="1"/>
            <p:nvPr/>
          </p:nvSpPr>
          <p:spPr>
            <a:xfrm>
              <a:off x="340614" y="41202"/>
              <a:ext cx="2217125" cy="50612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65753" tIns="0" rIns="165753" bIns="0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任务与挑战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52968" name="组合 24"/>
          <p:cNvGrpSpPr/>
          <p:nvPr/>
        </p:nvGrpSpPr>
        <p:grpSpPr>
          <a:xfrm>
            <a:off x="107950" y="357188"/>
            <a:ext cx="666750" cy="539750"/>
            <a:chOff x="0" y="239302"/>
            <a:chExt cx="890309" cy="750461"/>
          </a:xfrm>
        </p:grpSpPr>
        <p:sp>
          <p:nvSpPr>
            <p:cNvPr id="26" name="矩形 25"/>
            <p:cNvSpPr/>
            <p:nvPr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52975" name="组合 26"/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32" name="直角三角形 31"/>
              <p:cNvSpPr/>
              <p:nvPr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直角三角形 32"/>
              <p:cNvSpPr/>
              <p:nvPr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552969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8" y="3581400"/>
            <a:ext cx="5387975" cy="30210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52970" name="组合 33"/>
          <p:cNvGrpSpPr/>
          <p:nvPr/>
        </p:nvGrpSpPr>
        <p:grpSpPr>
          <a:xfrm>
            <a:off x="6175375" y="1333500"/>
            <a:ext cx="2795588" cy="2095500"/>
            <a:chOff x="4679948" y="3162301"/>
            <a:chExt cx="4248149" cy="3099408"/>
          </a:xfrm>
        </p:grpSpPr>
        <p:pic>
          <p:nvPicPr>
            <p:cNvPr id="552972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9948" y="3162301"/>
              <a:ext cx="4248149" cy="309940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52973" name="流程图: 可选过程 42"/>
            <p:cNvSpPr/>
            <p:nvPr/>
          </p:nvSpPr>
          <p:spPr>
            <a:xfrm>
              <a:off x="4679950" y="3487738"/>
              <a:ext cx="2525713" cy="1549400"/>
            </a:xfrm>
            <a:prstGeom prst="flowChartAlternateProcess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marL="400050" marR="0" lvl="0" indent="-4000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20000"/>
                </a:spcAft>
                <a:buClr>
                  <a:srgbClr val="228A88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</p:grpSp>
      <p:pic>
        <p:nvPicPr>
          <p:cNvPr id="552971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813" y="3649663"/>
            <a:ext cx="2932112" cy="2930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0" y="0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07504" y="1492842"/>
            <a:ext cx="8928991" cy="510608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B3D15DD-1193-46EC-B641-0EF1BEC2A8F3}"/>
              </a:ext>
            </a:extLst>
          </p:cNvPr>
          <p:cNvGrpSpPr/>
          <p:nvPr/>
        </p:nvGrpSpPr>
        <p:grpSpPr>
          <a:xfrm>
            <a:off x="323528" y="1212402"/>
            <a:ext cx="5186651" cy="560880"/>
            <a:chOff x="313234" y="13822"/>
            <a:chExt cx="5186651" cy="560880"/>
          </a:xfrm>
          <a:scene3d>
            <a:camera prst="orthographicFront"/>
            <a:lightRig rig="flat" dir="t"/>
          </a:scene3d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D398922A-C4EB-4DAA-B616-4262904430A5}"/>
                </a:ext>
              </a:extLst>
            </p:cNvPr>
            <p:cNvSpPr/>
            <p:nvPr/>
          </p:nvSpPr>
          <p:spPr>
            <a:xfrm>
              <a:off x="313234" y="13822"/>
              <a:ext cx="5186651" cy="56088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7" name="矩形: 圆角 4">
              <a:extLst>
                <a:ext uri="{FF2B5EF4-FFF2-40B4-BE49-F238E27FC236}">
                  <a16:creationId xmlns:a16="http://schemas.microsoft.com/office/drawing/2014/main" id="{72012223-D28C-46E8-A70D-4A8D5948CF45}"/>
                </a:ext>
              </a:extLst>
            </p:cNvPr>
            <p:cNvSpPr txBox="1"/>
            <p:nvPr/>
          </p:nvSpPr>
          <p:spPr>
            <a:xfrm>
              <a:off x="340614" y="41202"/>
              <a:ext cx="5159271" cy="50612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65753" tIns="0" rIns="165753" bIns="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顶刊论文发表情况</a:t>
              </a:r>
              <a:endParaRPr lang="en-US" sz="24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DE12BF24-D063-401E-8906-B458A0E579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59632" y="1935609"/>
          <a:ext cx="7014361" cy="4500993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22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5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0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Journals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No.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3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 Transactions On Cybernetics</a:t>
                      </a:r>
                    </a:p>
                  </a:txBody>
                  <a:tcPr marL="91437" marR="91437" marT="45711" marB="45711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IEEE Trans. On Information Technology In Biomedicine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IEEE Transactions On Biomedical Engineering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IEEE Transactions On Image Processing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5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IEEE Transactions On Medical Imaging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91974"/>
                  </a:ext>
                </a:extLst>
              </a:tr>
              <a:tr h="3165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IEEE Transactions On Cybernetics</a:t>
                      </a: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767765"/>
                  </a:ext>
                </a:extLst>
              </a:tr>
              <a:tr h="3363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 Journal Of Biomedical &amp; Health Informatics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45543"/>
                  </a:ext>
                </a:extLst>
              </a:tr>
              <a:tr h="314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 Computational Intelligence Magazine</a:t>
                      </a:r>
                      <a:endParaRPr lang="zh-CN" altLang="en-US" sz="1400" b="0" kern="120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7" marR="91437" marT="45711" marB="45711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400" b="0" kern="120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7" marR="91437" marT="45711" marB="45711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101398"/>
                  </a:ext>
                </a:extLst>
              </a:tr>
              <a:tr h="3404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 Transactions On 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Neural Networks &amp; Learning Systems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40684"/>
                  </a:ext>
                </a:extLst>
              </a:tr>
              <a:tr h="3165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Expert Systems With Applications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73751"/>
                  </a:ext>
                </a:extLst>
              </a:tr>
              <a:tr h="3165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Pattern Recognition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557718"/>
                  </a:ext>
                </a:extLst>
              </a:tr>
              <a:tr h="3165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Sensors And Actuators B-Chemical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865470"/>
                  </a:ext>
                </a:extLst>
              </a:tr>
              <a:tr h="3165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ACM Computing Surveys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591636"/>
                  </a:ext>
                </a:extLst>
              </a:tr>
            </a:tbl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F25C9B89-2B7C-49E2-A025-2D8254FD72E6}"/>
              </a:ext>
            </a:extLst>
          </p:cNvPr>
          <p:cNvGrpSpPr/>
          <p:nvPr/>
        </p:nvGrpSpPr>
        <p:grpSpPr>
          <a:xfrm>
            <a:off x="116707" y="323164"/>
            <a:ext cx="667732" cy="540000"/>
            <a:chOff x="0" y="239302"/>
            <a:chExt cx="890309" cy="75046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9A7626-69CB-4827-8151-5AEBEB8B8273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EA102E8-4720-4979-9578-DED15F2BC52C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16" name="直角三角形 15">
                <a:extLst>
                  <a:ext uri="{FF2B5EF4-FFF2-40B4-BE49-F238E27FC236}">
                    <a16:creationId xmlns:a16="http://schemas.microsoft.com/office/drawing/2014/main" id="{56A2BFCB-E85E-423E-A084-0F603483E6A4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" name="直角三角形 16">
                <a:extLst>
                  <a:ext uri="{FF2B5EF4-FFF2-40B4-BE49-F238E27FC236}">
                    <a16:creationId xmlns:a16="http://schemas.microsoft.com/office/drawing/2014/main" id="{B972AB87-A601-41EE-A239-45370FC5CE03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79ACC41-8CB8-45D7-B1C3-61ADEC96E43F}"/>
              </a:ext>
            </a:extLst>
          </p:cNvPr>
          <p:cNvSpPr/>
          <p:nvPr/>
        </p:nvSpPr>
        <p:spPr>
          <a:xfrm>
            <a:off x="1058103" y="277812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生物特征识别与中医诊疗</a:t>
            </a:r>
          </a:p>
        </p:txBody>
      </p:sp>
    </p:spTree>
    <p:extLst>
      <p:ext uri="{BB962C8B-B14F-4D97-AF65-F5344CB8AC3E}">
        <p14:creationId xmlns:p14="http://schemas.microsoft.com/office/powerpoint/2010/main" val="40024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-25242" y="-25768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F0BB4F-0901-4EB8-AA5F-69A3866DE68F}"/>
              </a:ext>
            </a:extLst>
          </p:cNvPr>
          <p:cNvGrpSpPr/>
          <p:nvPr/>
        </p:nvGrpSpPr>
        <p:grpSpPr>
          <a:xfrm>
            <a:off x="-25242" y="1129778"/>
            <a:ext cx="8927433" cy="5779761"/>
            <a:chOff x="35496" y="1098430"/>
            <a:chExt cx="8927433" cy="5779761"/>
          </a:xfrm>
        </p:grpSpPr>
        <p:sp>
          <p:nvSpPr>
            <p:cNvPr id="18" name="单圆角矩形 10">
              <a:extLst>
                <a:ext uri="{FF2B5EF4-FFF2-40B4-BE49-F238E27FC236}">
                  <a16:creationId xmlns:a16="http://schemas.microsoft.com/office/drawing/2014/main" id="{8019AAC3-2571-43DE-9FC6-397924975CB7}"/>
                </a:ext>
              </a:extLst>
            </p:cNvPr>
            <p:cNvSpPr/>
            <p:nvPr/>
          </p:nvSpPr>
          <p:spPr>
            <a:xfrm>
              <a:off x="234119" y="1370850"/>
              <a:ext cx="8728810" cy="5507341"/>
            </a:xfrm>
            <a:prstGeom prst="round1Rect">
              <a:avLst>
                <a:gd name="adj" fmla="val 10016"/>
              </a:avLst>
            </a:prstGeom>
            <a:solidFill>
              <a:schemeClr val="lt1">
                <a:alpha val="2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>
                <a:buFont typeface="Arial" pitchFamily="34" charset="0"/>
                <a:buChar char="•"/>
              </a:pP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舌相诊断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</a:rPr>
                <a:t>Innovation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</a:t>
              </a:r>
            </a:p>
            <a:p>
              <a:pPr marL="901700" lvl="2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Image acquisition system of face/tongue</a:t>
              </a:r>
              <a:r>
                <a:rPr lang="en-US" altLang="zh-CN" sz="1600" dirty="0"/>
                <a:t>. 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901700" lvl="2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System of “Tongue Diagnosis and Health Index”</a:t>
              </a:r>
            </a:p>
            <a:p>
              <a:pPr marL="901700" lvl="2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Published the first paper of computerized diagnosis from tongue appearance.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Introduced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Computerized Tongue </a:t>
              </a:r>
              <a:r>
                <a:rPr lang="en-US" altLang="zh-CN" sz="1600" dirty="0" err="1">
                  <a:latin typeface="微软雅黑" pitchFamily="34" charset="-122"/>
                  <a:ea typeface="微软雅黑" pitchFamily="34" charset="-122"/>
                </a:rPr>
                <a:t>Diagnosis”and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Traditional Chinese Medicine Modernization”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 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727075" lvl="2">
                <a:lnSpc>
                  <a:spcPct val="150000"/>
                </a:lnSpc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   into IEEE/IEE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key word list.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Publication 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542925" lvl="2" indent="-9683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Wang, XZ , et al. Statistical Analysis of Tongue Images for</a:t>
              </a:r>
            </a:p>
            <a:p>
              <a:pPr marL="446087" lvl="2"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Feature Extraction and Diagnostics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IEEE Transactions on </a:t>
              </a:r>
            </a:p>
            <a:p>
              <a:pPr marL="446087" lvl="2">
                <a:lnSpc>
                  <a:spcPct val="150000"/>
                </a:lnSpc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Image Processing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2013. </a:t>
              </a:r>
            </a:p>
            <a:p>
              <a:pPr marL="542925" lvl="2" indent="-9683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 Wang, XZ </a:t>
              </a:r>
              <a:r>
                <a:rPr lang="fr-FR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et al.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A New Tongue 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Colorchecker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Design by </a:t>
              </a:r>
            </a:p>
            <a:p>
              <a:pPr marL="446087" lvl="2"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Space Representation for Precise Correction.</a:t>
              </a:r>
              <a:r>
                <a:rPr lang="fr-FR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IEEE Journal</a:t>
              </a:r>
            </a:p>
            <a:p>
              <a:pPr marL="446087" lvl="2">
                <a:lnSpc>
                  <a:spcPct val="150000"/>
                </a:lnSpc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of Biomedical &amp; Health Informatics </a:t>
              </a:r>
              <a:r>
                <a:rPr lang="fr-FR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2013.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组合 7">
              <a:extLst>
                <a:ext uri="{FF2B5EF4-FFF2-40B4-BE49-F238E27FC236}">
                  <a16:creationId xmlns:a16="http://schemas.microsoft.com/office/drawing/2014/main" id="{2013688D-E18E-4EBA-87D3-9C01F6103306}"/>
                </a:ext>
              </a:extLst>
            </p:cNvPr>
            <p:cNvGrpSpPr/>
            <p:nvPr/>
          </p:nvGrpSpPr>
          <p:grpSpPr>
            <a:xfrm>
              <a:off x="35496" y="1098430"/>
              <a:ext cx="4680000" cy="540000"/>
              <a:chOff x="374441" y="-62202"/>
              <a:chExt cx="1934889" cy="767520"/>
            </a:xfrm>
            <a:scene3d>
              <a:camera prst="orthographicFront"/>
              <a:lightRig rig="flat" dir="t"/>
            </a:scene3d>
          </p:grpSpPr>
          <p:sp>
            <p:nvSpPr>
              <p:cNvPr id="20" name="圆角矩形 8">
                <a:extLst>
                  <a:ext uri="{FF2B5EF4-FFF2-40B4-BE49-F238E27FC236}">
                    <a16:creationId xmlns:a16="http://schemas.microsoft.com/office/drawing/2014/main" id="{F101EAB6-9E99-4A7D-9273-E7B8DE37C197}"/>
                  </a:ext>
                </a:extLst>
              </p:cNvPr>
              <p:cNvSpPr/>
              <p:nvPr/>
            </p:nvSpPr>
            <p:spPr>
              <a:xfrm>
                <a:off x="374441" y="-62202"/>
                <a:ext cx="1934889" cy="767520"/>
              </a:xfrm>
              <a:prstGeom prst="roundRect">
                <a:avLst/>
              </a:prstGeom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1" name="圆角矩形 4">
                <a:extLst>
                  <a:ext uri="{FF2B5EF4-FFF2-40B4-BE49-F238E27FC236}">
                    <a16:creationId xmlns:a16="http://schemas.microsoft.com/office/drawing/2014/main" id="{2275352F-90FF-41B5-8724-40256028AF73}"/>
                  </a:ext>
                </a:extLst>
              </p:cNvPr>
              <p:cNvSpPr/>
              <p:nvPr/>
            </p:nvSpPr>
            <p:spPr>
              <a:xfrm>
                <a:off x="411908" y="-38356"/>
                <a:ext cx="1859955" cy="69258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98142" tIns="0" rIns="198142" bIns="0" numCol="1" spcCol="1270" anchor="ctr" anchorCtr="0">
                <a:noAutofit/>
              </a:bodyPr>
              <a:lstStyle/>
              <a:p>
                <a:pPr lvl="0" algn="ctr"/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代表成果（</a:t>
                </a:r>
                <a:r>
                  <a:rPr lang="en-US" altLang="zh-CN" sz="2400" b="1" dirty="0">
                    <a:latin typeface="微软雅黑" pitchFamily="34" charset="-122"/>
                    <a:ea typeface="微软雅黑" pitchFamily="34" charset="-122"/>
                  </a:rPr>
                  <a:t>1</a:t>
                </a: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 sz="24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17" name="图片 8" descr="舌像设备1">
            <a:extLst>
              <a:ext uri="{FF2B5EF4-FFF2-40B4-BE49-F238E27FC236}">
                <a16:creationId xmlns:a16="http://schemas.microsoft.com/office/drawing/2014/main" id="{10E943A4-0D85-46E7-BF96-382234B4D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55" y="1512556"/>
            <a:ext cx="2247956" cy="173459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6387E69F-4207-49A3-9162-C5F9D00C1286}"/>
              </a:ext>
            </a:extLst>
          </p:cNvPr>
          <p:cNvGrpSpPr/>
          <p:nvPr/>
        </p:nvGrpSpPr>
        <p:grpSpPr>
          <a:xfrm>
            <a:off x="5408280" y="4135715"/>
            <a:ext cx="3692534" cy="2722285"/>
            <a:chOff x="4319588" y="3162300"/>
            <a:chExt cx="4608512" cy="3362325"/>
          </a:xfrm>
        </p:grpSpPr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965E8C4A-F60A-493F-979B-2D9457D5F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9588" y="3162300"/>
              <a:ext cx="4608512" cy="33623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" name="流程图: 可选过程 29">
              <a:extLst>
                <a:ext uri="{FF2B5EF4-FFF2-40B4-BE49-F238E27FC236}">
                  <a16:creationId xmlns:a16="http://schemas.microsoft.com/office/drawing/2014/main" id="{2C66259D-A1C8-41F4-9085-71922345AA9F}"/>
                </a:ext>
              </a:extLst>
            </p:cNvPr>
            <p:cNvSpPr/>
            <p:nvPr/>
          </p:nvSpPr>
          <p:spPr>
            <a:xfrm>
              <a:off x="4679950" y="3487738"/>
              <a:ext cx="2525713" cy="1549400"/>
            </a:xfrm>
            <a:prstGeom prst="flowChartAlternateProcess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400050" indent="-400050">
                <a:spcAft>
                  <a:spcPct val="20000"/>
                </a:spcAft>
                <a:buClr>
                  <a:srgbClr val="228A88"/>
                </a:buClr>
                <a:buFont typeface="Wingdings 2" panose="05020102010507070707" pitchFamily="18" charset="2"/>
                <a:buNone/>
              </a:pPr>
              <a:endParaRPr lang="zh-CN" altLang="en-US" sz="2000" b="0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44DCE4D-B4B8-4DC0-B1B2-234DD970687D}"/>
              </a:ext>
            </a:extLst>
          </p:cNvPr>
          <p:cNvGrpSpPr/>
          <p:nvPr/>
        </p:nvGrpSpPr>
        <p:grpSpPr>
          <a:xfrm>
            <a:off x="65381" y="317271"/>
            <a:ext cx="667732" cy="540000"/>
            <a:chOff x="0" y="239302"/>
            <a:chExt cx="890309" cy="75046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1253764-14A2-4B1E-848C-AAAA67018676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840BC2-C41E-44CD-B1B1-99BF996C1388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26" name="直角三角形 25">
                <a:extLst>
                  <a:ext uri="{FF2B5EF4-FFF2-40B4-BE49-F238E27FC236}">
                    <a16:creationId xmlns:a16="http://schemas.microsoft.com/office/drawing/2014/main" id="{3FFB9022-EC86-460A-AA2A-A241FB34109B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7" name="直角三角形 26">
                <a:extLst>
                  <a:ext uri="{FF2B5EF4-FFF2-40B4-BE49-F238E27FC236}">
                    <a16:creationId xmlns:a16="http://schemas.microsoft.com/office/drawing/2014/main" id="{4E66DAC5-185C-4910-A30F-C884296B7328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E6524AE8-D119-4C8C-A3AE-A57CA5CE7826}"/>
              </a:ext>
            </a:extLst>
          </p:cNvPr>
          <p:cNvSpPr/>
          <p:nvPr/>
        </p:nvSpPr>
        <p:spPr>
          <a:xfrm>
            <a:off x="1035050" y="277813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生物特征识别与中医诊疗</a:t>
            </a:r>
          </a:p>
        </p:txBody>
      </p:sp>
    </p:spTree>
    <p:extLst>
      <p:ext uri="{BB962C8B-B14F-4D97-AF65-F5344CB8AC3E}">
        <p14:creationId xmlns:p14="http://schemas.microsoft.com/office/powerpoint/2010/main" val="26404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-25242" y="-25768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F0BB4F-0901-4EB8-AA5F-69A3866DE68F}"/>
              </a:ext>
            </a:extLst>
          </p:cNvPr>
          <p:cNvGrpSpPr/>
          <p:nvPr/>
        </p:nvGrpSpPr>
        <p:grpSpPr>
          <a:xfrm>
            <a:off x="25524" y="1183441"/>
            <a:ext cx="8917722" cy="4466649"/>
            <a:chOff x="35496" y="1098430"/>
            <a:chExt cx="8917722" cy="4466649"/>
          </a:xfrm>
        </p:grpSpPr>
        <p:sp>
          <p:nvSpPr>
            <p:cNvPr id="18" name="单圆角矩形 10">
              <a:extLst>
                <a:ext uri="{FF2B5EF4-FFF2-40B4-BE49-F238E27FC236}">
                  <a16:creationId xmlns:a16="http://schemas.microsoft.com/office/drawing/2014/main" id="{8019AAC3-2571-43DE-9FC6-397924975CB7}"/>
                </a:ext>
              </a:extLst>
            </p:cNvPr>
            <p:cNvSpPr/>
            <p:nvPr/>
          </p:nvSpPr>
          <p:spPr>
            <a:xfrm>
              <a:off x="323528" y="1350399"/>
              <a:ext cx="8629690" cy="4214680"/>
            </a:xfrm>
            <a:prstGeom prst="round1Rect">
              <a:avLst>
                <a:gd name="adj" fmla="val 10016"/>
              </a:avLst>
            </a:prstGeom>
            <a:solidFill>
              <a:schemeClr val="lt1">
                <a:alpha val="2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>
                <a:buFont typeface="Arial" pitchFamily="34" charset="0"/>
                <a:buChar char="•"/>
              </a:pP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掌纹识别系统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</a:rPr>
                <a:t>Innovation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 </a:t>
              </a:r>
            </a:p>
            <a:p>
              <a:pPr marL="901700" lvl="2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The first online </a:t>
              </a:r>
              <a:r>
                <a:rPr lang="en-US" altLang="zh-CN" sz="1600" dirty="0" err="1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plamprint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 recognition system in the world</a:t>
              </a:r>
              <a:r>
                <a:rPr lang="en-US" altLang="zh-CN" sz="1600" dirty="0">
                  <a:solidFill>
                    <a:prstClr val="black"/>
                  </a:solidFill>
                </a:rPr>
                <a:t>. </a:t>
              </a:r>
            </a:p>
            <a:p>
              <a:pPr marL="901700" lvl="2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Effective, high accuracy, less affected by the external </a:t>
              </a:r>
            </a:p>
            <a:p>
              <a:pPr marL="727075" lvl="2">
                <a:lnSpc>
                  <a:spcPct val="150000"/>
                </a:lnSpc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   environment, and not easily to be forged.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Award 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 The first (2011) and second (2017) prize in natural science</a:t>
              </a:r>
            </a:p>
            <a:p>
              <a:pPr marL="269875" lvl="1">
                <a:lnSpc>
                  <a:spcPct val="150000"/>
                </a:lnSpc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	and technology of Heilongjiang Province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Publication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542925" lvl="2" indent="-9683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Wu, XQ et al. 1. Wang, XZ , et al. Deformed Palmprint </a:t>
              </a:r>
            </a:p>
            <a:p>
              <a:pPr marL="446087" lvl="2"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Matching Based on Stable Regions,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IEEE Transactions</a:t>
              </a:r>
            </a:p>
            <a:p>
              <a:pPr marL="446087" lvl="2">
                <a:lnSpc>
                  <a:spcPct val="150000"/>
                </a:lnSpc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on Image Processing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2015. </a:t>
              </a:r>
            </a:p>
          </p:txBody>
        </p:sp>
        <p:grpSp>
          <p:nvGrpSpPr>
            <p:cNvPr id="19" name="组合 7">
              <a:extLst>
                <a:ext uri="{FF2B5EF4-FFF2-40B4-BE49-F238E27FC236}">
                  <a16:creationId xmlns:a16="http://schemas.microsoft.com/office/drawing/2014/main" id="{2013688D-E18E-4EBA-87D3-9C01F6103306}"/>
                </a:ext>
              </a:extLst>
            </p:cNvPr>
            <p:cNvGrpSpPr/>
            <p:nvPr/>
          </p:nvGrpSpPr>
          <p:grpSpPr>
            <a:xfrm>
              <a:off x="35496" y="1098430"/>
              <a:ext cx="4680000" cy="540000"/>
              <a:chOff x="374441" y="-62202"/>
              <a:chExt cx="1934889" cy="767519"/>
            </a:xfrm>
            <a:scene3d>
              <a:camera prst="orthographicFront"/>
              <a:lightRig rig="flat" dir="t"/>
            </a:scene3d>
          </p:grpSpPr>
          <p:sp>
            <p:nvSpPr>
              <p:cNvPr id="20" name="圆角矩形 8">
                <a:extLst>
                  <a:ext uri="{FF2B5EF4-FFF2-40B4-BE49-F238E27FC236}">
                    <a16:creationId xmlns:a16="http://schemas.microsoft.com/office/drawing/2014/main" id="{F101EAB6-9E99-4A7D-9273-E7B8DE37C197}"/>
                  </a:ext>
                </a:extLst>
              </p:cNvPr>
              <p:cNvSpPr/>
              <p:nvPr/>
            </p:nvSpPr>
            <p:spPr>
              <a:xfrm>
                <a:off x="374441" y="-62202"/>
                <a:ext cx="1934889" cy="767519"/>
              </a:xfrm>
              <a:prstGeom prst="roundRect">
                <a:avLst/>
              </a:prstGeom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1" name="圆角矩形 4">
                <a:extLst>
                  <a:ext uri="{FF2B5EF4-FFF2-40B4-BE49-F238E27FC236}">
                    <a16:creationId xmlns:a16="http://schemas.microsoft.com/office/drawing/2014/main" id="{2275352F-90FF-41B5-8724-40256028AF73}"/>
                  </a:ext>
                </a:extLst>
              </p:cNvPr>
              <p:cNvSpPr/>
              <p:nvPr/>
            </p:nvSpPr>
            <p:spPr>
              <a:xfrm>
                <a:off x="411908" y="-38356"/>
                <a:ext cx="1859955" cy="69258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98142" tIns="0" rIns="198142" bIns="0" numCol="1" spcCol="1270" anchor="ctr" anchorCtr="0">
                <a:noAutofit/>
              </a:bodyPr>
              <a:lstStyle/>
              <a:p>
                <a:pPr lvl="0" algn="ctr"/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代表成果（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 sz="2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76" y="1824553"/>
            <a:ext cx="1319807" cy="23996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F95B58-CCE0-4CA6-8A53-481B51A23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839" y="5036989"/>
            <a:ext cx="2848919" cy="18484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/>
          <a:stretch/>
        </p:blipFill>
        <p:spPr>
          <a:xfrm>
            <a:off x="5270202" y="4496981"/>
            <a:ext cx="2911329" cy="2028539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B67E64CF-1C4D-44EB-81DC-4A311786E498}"/>
              </a:ext>
            </a:extLst>
          </p:cNvPr>
          <p:cNvGrpSpPr/>
          <p:nvPr/>
        </p:nvGrpSpPr>
        <p:grpSpPr>
          <a:xfrm>
            <a:off x="66200" y="321337"/>
            <a:ext cx="667732" cy="540000"/>
            <a:chOff x="0" y="239302"/>
            <a:chExt cx="890309" cy="75046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AD84D4-C31C-4183-B0ED-325754AA4178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17FF9F0-5A26-4887-94F7-49BC7F20350D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24" name="直角三角形 23">
                <a:extLst>
                  <a:ext uri="{FF2B5EF4-FFF2-40B4-BE49-F238E27FC236}">
                    <a16:creationId xmlns:a16="http://schemas.microsoft.com/office/drawing/2014/main" id="{91952E4C-5CB3-4E1A-9CC4-81C66B032552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A2C1EDDE-F937-4C82-954E-0FFE55B4F5AC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9A7A71E-8459-4D77-B268-BB101058C498}"/>
              </a:ext>
            </a:extLst>
          </p:cNvPr>
          <p:cNvSpPr/>
          <p:nvPr/>
        </p:nvSpPr>
        <p:spPr>
          <a:xfrm>
            <a:off x="1035050" y="277813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生物特征识别与中医诊疗</a:t>
            </a:r>
          </a:p>
        </p:txBody>
      </p:sp>
    </p:spTree>
    <p:extLst>
      <p:ext uri="{BB962C8B-B14F-4D97-AF65-F5344CB8AC3E}">
        <p14:creationId xmlns:p14="http://schemas.microsoft.com/office/powerpoint/2010/main" val="288288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890" name="组合 42"/>
          <p:cNvGrpSpPr/>
          <p:nvPr/>
        </p:nvGrpSpPr>
        <p:grpSpPr>
          <a:xfrm>
            <a:off x="4303713" y="1071563"/>
            <a:ext cx="4506912" cy="4538662"/>
            <a:chOff x="5881255" y="0"/>
            <a:chExt cx="6310745" cy="6333652"/>
          </a:xfrm>
        </p:grpSpPr>
        <p:sp>
          <p:nvSpPr>
            <p:cNvPr id="44" name="矩形 43"/>
            <p:cNvSpPr/>
            <p:nvPr/>
          </p:nvSpPr>
          <p:spPr>
            <a:xfrm>
              <a:off x="6096000" y="0"/>
              <a:ext cx="6096000" cy="63336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49924" name="组合 63"/>
            <p:cNvGrpSpPr/>
            <p:nvPr/>
          </p:nvGrpSpPr>
          <p:grpSpPr>
            <a:xfrm>
              <a:off x="5881255" y="3214255"/>
              <a:ext cx="429491" cy="429491"/>
              <a:chOff x="5881255" y="3280123"/>
              <a:chExt cx="429491" cy="42949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881255" y="3280123"/>
                <a:ext cx="429491" cy="42949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5954387" y="3353255"/>
                <a:ext cx="283226" cy="283226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05" name="TextBox 11"/>
          <p:cNvSpPr txBox="1"/>
          <p:nvPr/>
        </p:nvSpPr>
        <p:spPr>
          <a:xfrm>
            <a:off x="333375" y="3365500"/>
            <a:ext cx="4049713" cy="194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lvl="0" indent="-214630" algn="just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国家首批“西蒙学者”</a:t>
            </a:r>
            <a:endParaRPr lang="en-US" altLang="zh-CN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14630" lvl="0" indent="-214630" algn="just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曾任哈工大计算机科学与技术学院副院长、哈工大（威海）计算机科学与技术学院院长、计算机科学与技术国家级实验教学示范中心主任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" name="TextBox 11"/>
          <p:cNvSpPr txBox="1"/>
          <p:nvPr/>
        </p:nvSpPr>
        <p:spPr>
          <a:xfrm>
            <a:off x="4654550" y="3365500"/>
            <a:ext cx="4051300" cy="1753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marR="0" lvl="0" indent="-214630" algn="just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长江学者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14630" marR="0" lvl="0" indent="-214630" algn="just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哈尔滨工业大学计算学部副主任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214630" lvl="0" indent="-214630" algn="just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黑龙江省视听觉认知计算重点实验室主任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49893" name="标题 1"/>
          <p:cNvSpPr txBox="1"/>
          <p:nvPr/>
        </p:nvSpPr>
        <p:spPr>
          <a:xfrm>
            <a:off x="988218" y="321654"/>
            <a:ext cx="8229600" cy="6746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3A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中心成员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3A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Oval 25"/>
          <p:cNvSpPr/>
          <p:nvPr/>
        </p:nvSpPr>
        <p:spPr>
          <a:xfrm>
            <a:off x="6083300" y="1247061"/>
            <a:ext cx="1258888" cy="1294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Arial" panose="020B0604020202020204" pitchFamily="18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9897" name="Title 1"/>
          <p:cNvSpPr txBox="1"/>
          <p:nvPr/>
        </p:nvSpPr>
        <p:spPr>
          <a:xfrm>
            <a:off x="1176338" y="2770188"/>
            <a:ext cx="2238375" cy="4794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lstStyle/>
          <a:p>
            <a:pPr marL="0" marR="0" lvl="0" indent="0" algn="ct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6D6D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王宽全 教授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6D6D6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中心主任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6D6D6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9898" name="Title 1"/>
          <p:cNvSpPr txBox="1"/>
          <p:nvPr/>
        </p:nvSpPr>
        <p:spPr>
          <a:xfrm>
            <a:off x="5564188" y="2719388"/>
            <a:ext cx="2238375" cy="4810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lstStyle/>
          <a:p>
            <a:pPr marL="0" marR="0" lvl="0" indent="0" algn="ct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邬向前教授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Oval 25"/>
          <p:cNvSpPr/>
          <p:nvPr/>
        </p:nvSpPr>
        <p:spPr>
          <a:xfrm>
            <a:off x="1633538" y="1198563"/>
            <a:ext cx="1258888" cy="1293813"/>
          </a:xfrm>
          <a:prstGeom prst="ellipse">
            <a:avLst/>
          </a:prstGeom>
          <a:solidFill>
            <a:srgbClr val="73B4DE"/>
          </a:solidFill>
          <a:ln w="1270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Arial" panose="020B0604020202020204" pitchFamily="18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49901" name="组合 1"/>
          <p:cNvGrpSpPr/>
          <p:nvPr/>
        </p:nvGrpSpPr>
        <p:grpSpPr>
          <a:xfrm>
            <a:off x="370861" y="5702300"/>
            <a:ext cx="1248658" cy="1131888"/>
            <a:chOff x="1918358" y="5685192"/>
            <a:chExt cx="1249315" cy="1132497"/>
          </a:xfrm>
        </p:grpSpPr>
        <p:sp>
          <p:nvSpPr>
            <p:cNvPr id="52" name="Rounded Rectangle 31"/>
            <p:cNvSpPr/>
            <p:nvPr/>
          </p:nvSpPr>
          <p:spPr>
            <a:xfrm>
              <a:off x="1918358" y="5685192"/>
              <a:ext cx="1249315" cy="1132497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135720" y="5830952"/>
              <a:ext cx="800640" cy="831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教授</a:t>
              </a:r>
              <a:endParaRPr lang="en-US" altLang="zh-CN" sz="24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49902" name="组合 4"/>
          <p:cNvGrpSpPr/>
          <p:nvPr/>
        </p:nvGrpSpPr>
        <p:grpSpPr>
          <a:xfrm>
            <a:off x="2328426" y="5702300"/>
            <a:ext cx="1248659" cy="1131888"/>
            <a:chOff x="3181737" y="5685192"/>
            <a:chExt cx="1249315" cy="1132497"/>
          </a:xfrm>
        </p:grpSpPr>
        <p:sp>
          <p:nvSpPr>
            <p:cNvPr id="53" name="Rounded Rectangle 32"/>
            <p:cNvSpPr/>
            <p:nvPr/>
          </p:nvSpPr>
          <p:spPr>
            <a:xfrm>
              <a:off x="3181737" y="5685192"/>
              <a:ext cx="1249315" cy="11324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1920" rtlCol="0" anchor="ctr"/>
            <a:lstStyle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248274" y="5830952"/>
              <a:ext cx="1124618" cy="831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400" b="1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副教授</a:t>
              </a:r>
              <a:endParaRPr lang="en-US" altLang="zh-CN" sz="24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defRPr/>
              </a:pPr>
              <a:r>
                <a:rPr lang="en-US" altLang="zh-CN" sz="2400" b="1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endParaRPr lang="en-US" altLang="zh-CN" sz="2400" b="1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9903" name="组合 6"/>
          <p:cNvGrpSpPr/>
          <p:nvPr/>
        </p:nvGrpSpPr>
        <p:grpSpPr>
          <a:xfrm>
            <a:off x="7581898" y="5675310"/>
            <a:ext cx="1249362" cy="1131768"/>
            <a:chOff x="4445116" y="5685192"/>
            <a:chExt cx="1249315" cy="1132497"/>
          </a:xfrm>
        </p:grpSpPr>
        <p:sp>
          <p:nvSpPr>
            <p:cNvPr id="54" name="Rounded Rectangle 33"/>
            <p:cNvSpPr/>
            <p:nvPr/>
          </p:nvSpPr>
          <p:spPr>
            <a:xfrm>
              <a:off x="4445116" y="5685192"/>
              <a:ext cx="1249315" cy="1132497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528358" y="5835674"/>
              <a:ext cx="1107954" cy="831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硕士生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20+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49904" name="组合 5"/>
          <p:cNvGrpSpPr/>
          <p:nvPr/>
        </p:nvGrpSpPr>
        <p:grpSpPr>
          <a:xfrm>
            <a:off x="5781675" y="5675313"/>
            <a:ext cx="1249363" cy="1131887"/>
            <a:chOff x="5708495" y="5685192"/>
            <a:chExt cx="1249315" cy="1132497"/>
          </a:xfrm>
        </p:grpSpPr>
        <p:sp>
          <p:nvSpPr>
            <p:cNvPr id="55" name="Rounded Rectangle 34"/>
            <p:cNvSpPr/>
            <p:nvPr/>
          </p:nvSpPr>
          <p:spPr>
            <a:xfrm>
              <a:off x="5708495" y="5685192"/>
              <a:ext cx="1249315" cy="11324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60" tIns="0" rIns="0" rtlCol="0" anchor="ctr"/>
            <a:lstStyle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779175" y="5864221"/>
              <a:ext cx="1107953" cy="831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博士生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20+</a:t>
              </a:r>
            </a:p>
          </p:txBody>
        </p:sp>
      </p:grpSp>
      <p:grpSp>
        <p:nvGrpSpPr>
          <p:cNvPr id="549905" name="组合 37"/>
          <p:cNvGrpSpPr/>
          <p:nvPr/>
        </p:nvGrpSpPr>
        <p:grpSpPr>
          <a:xfrm>
            <a:off x="177800" y="319088"/>
            <a:ext cx="668338" cy="539750"/>
            <a:chOff x="0" y="239302"/>
            <a:chExt cx="890309" cy="750461"/>
          </a:xfrm>
        </p:grpSpPr>
        <p:sp>
          <p:nvSpPr>
            <p:cNvPr id="40" name="矩形 39"/>
            <p:cNvSpPr/>
            <p:nvPr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49910" name="组合 40"/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42" name="直角三角形 41"/>
              <p:cNvSpPr/>
              <p:nvPr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49906" name="组合 45"/>
          <p:cNvGrpSpPr/>
          <p:nvPr/>
        </p:nvGrpSpPr>
        <p:grpSpPr>
          <a:xfrm>
            <a:off x="4059238" y="5697538"/>
            <a:ext cx="1247775" cy="1131887"/>
            <a:chOff x="1918358" y="5685192"/>
            <a:chExt cx="1249315" cy="1132497"/>
          </a:xfrm>
        </p:grpSpPr>
        <p:sp>
          <p:nvSpPr>
            <p:cNvPr id="47" name="Rounded Rectangle 31"/>
            <p:cNvSpPr/>
            <p:nvPr/>
          </p:nvSpPr>
          <p:spPr>
            <a:xfrm>
              <a:off x="1918358" y="5685192"/>
              <a:ext cx="1249315" cy="1132497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145392" y="5835717"/>
              <a:ext cx="801207" cy="831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讲师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07A5E8A-22FC-45BF-B8E0-72D4C86C7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59" y="1235824"/>
            <a:ext cx="1323893" cy="13503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7C74605-D9F1-402C-BB09-964E77128684}"/>
              </a:ext>
            </a:extLst>
          </p:cNvPr>
          <p:cNvSpPr txBox="1"/>
          <p:nvPr/>
        </p:nvSpPr>
        <p:spPr>
          <a:xfrm>
            <a:off x="3157005" y="346183"/>
            <a:ext cx="723900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A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&gt;&gt;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DC0ABF-60B9-4D7F-856B-912459117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8" y="1229308"/>
            <a:ext cx="1268444" cy="12938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-25242" y="-25768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F0BB4F-0901-4EB8-AA5F-69A3866DE68F}"/>
              </a:ext>
            </a:extLst>
          </p:cNvPr>
          <p:cNvGrpSpPr/>
          <p:nvPr/>
        </p:nvGrpSpPr>
        <p:grpSpPr>
          <a:xfrm>
            <a:off x="25242" y="1104601"/>
            <a:ext cx="8917722" cy="4958809"/>
            <a:chOff x="35496" y="1098430"/>
            <a:chExt cx="8917722" cy="6217248"/>
          </a:xfrm>
        </p:grpSpPr>
        <p:sp>
          <p:nvSpPr>
            <p:cNvPr id="18" name="单圆角矩形 10">
              <a:extLst>
                <a:ext uri="{FF2B5EF4-FFF2-40B4-BE49-F238E27FC236}">
                  <a16:creationId xmlns:a16="http://schemas.microsoft.com/office/drawing/2014/main" id="{8019AAC3-2571-43DE-9FC6-397924975CB7}"/>
                </a:ext>
              </a:extLst>
            </p:cNvPr>
            <p:cNvSpPr/>
            <p:nvPr/>
          </p:nvSpPr>
          <p:spPr>
            <a:xfrm>
              <a:off x="323528" y="1350399"/>
              <a:ext cx="8629690" cy="5965279"/>
            </a:xfrm>
            <a:prstGeom prst="round1Rect">
              <a:avLst>
                <a:gd name="adj" fmla="val 10016"/>
              </a:avLst>
            </a:prstGeom>
            <a:solidFill>
              <a:schemeClr val="lt1">
                <a:alpha val="2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>
                <a:buFont typeface="Arial" pitchFamily="34" charset="0"/>
                <a:buChar char="•"/>
              </a:pP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视网膜检测系统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</a:rPr>
                <a:t>Innovation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 </a:t>
              </a:r>
            </a:p>
            <a:p>
              <a:pPr marL="901700" lvl="2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The first online diagnosis system of retinopathy lesions in China</a:t>
              </a:r>
              <a:r>
                <a:rPr lang="en-US" altLang="zh-CN" sz="1600" dirty="0">
                  <a:solidFill>
                    <a:prstClr val="black"/>
                  </a:solidFill>
                </a:rPr>
                <a:t>. </a:t>
              </a:r>
            </a:p>
            <a:p>
              <a:pPr marL="901700" lvl="2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Precisely localized and segmented normal physiological structure on retina and automatically detected retinopathy.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Award 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 The second prize in the Retinopathy Online Challenge in 2009.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Publication 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 </a:t>
              </a:r>
            </a:p>
            <a:p>
              <a:pPr marL="542925" lvl="2" indent="-9683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Wu, XQ et al. Optic Disc Localization Using Directional Models,</a:t>
              </a:r>
              <a:r>
                <a:rPr lang="en-US" altLang="zh-CN" sz="1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IEEE Transactions on Image Processing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2015. 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组合 7">
              <a:extLst>
                <a:ext uri="{FF2B5EF4-FFF2-40B4-BE49-F238E27FC236}">
                  <a16:creationId xmlns:a16="http://schemas.microsoft.com/office/drawing/2014/main" id="{2013688D-E18E-4EBA-87D3-9C01F6103306}"/>
                </a:ext>
              </a:extLst>
            </p:cNvPr>
            <p:cNvGrpSpPr/>
            <p:nvPr/>
          </p:nvGrpSpPr>
          <p:grpSpPr>
            <a:xfrm>
              <a:off x="35496" y="1098430"/>
              <a:ext cx="4680000" cy="540000"/>
              <a:chOff x="374441" y="-62202"/>
              <a:chExt cx="1934889" cy="767520"/>
            </a:xfrm>
            <a:scene3d>
              <a:camera prst="orthographicFront"/>
              <a:lightRig rig="flat" dir="t"/>
            </a:scene3d>
          </p:grpSpPr>
          <p:sp>
            <p:nvSpPr>
              <p:cNvPr id="20" name="圆角矩形 8">
                <a:extLst>
                  <a:ext uri="{FF2B5EF4-FFF2-40B4-BE49-F238E27FC236}">
                    <a16:creationId xmlns:a16="http://schemas.microsoft.com/office/drawing/2014/main" id="{F101EAB6-9E99-4A7D-9273-E7B8DE37C197}"/>
                  </a:ext>
                </a:extLst>
              </p:cNvPr>
              <p:cNvSpPr/>
              <p:nvPr/>
            </p:nvSpPr>
            <p:spPr>
              <a:xfrm>
                <a:off x="374441" y="-62202"/>
                <a:ext cx="1934889" cy="767520"/>
              </a:xfrm>
              <a:prstGeom prst="roundRect">
                <a:avLst/>
              </a:prstGeom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1" name="圆角矩形 4">
                <a:extLst>
                  <a:ext uri="{FF2B5EF4-FFF2-40B4-BE49-F238E27FC236}">
                    <a16:creationId xmlns:a16="http://schemas.microsoft.com/office/drawing/2014/main" id="{2275352F-90FF-41B5-8724-40256028AF73}"/>
                  </a:ext>
                </a:extLst>
              </p:cNvPr>
              <p:cNvSpPr/>
              <p:nvPr/>
            </p:nvSpPr>
            <p:spPr>
              <a:xfrm>
                <a:off x="411908" y="-38356"/>
                <a:ext cx="1859955" cy="69258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98142" tIns="0" rIns="198142" bIns="0" numCol="1" spcCol="1270" anchor="ctr" anchorCtr="0">
                <a:noAutofit/>
              </a:bodyPr>
              <a:lstStyle/>
              <a:p>
                <a:pPr lvl="0" algn="ctr"/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代表成果（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3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 sz="2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9D52306C-E5A9-4E21-B940-D9CD905A5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45" y="4612339"/>
            <a:ext cx="2251694" cy="225169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D0F610D-3AF6-46C3-8BBC-75FDCB4738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773" y="4616625"/>
            <a:ext cx="2972531" cy="2270296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B2CA6BC-EC06-4E59-BE1A-F475AB91EEBB}"/>
              </a:ext>
            </a:extLst>
          </p:cNvPr>
          <p:cNvGrpSpPr/>
          <p:nvPr/>
        </p:nvGrpSpPr>
        <p:grpSpPr>
          <a:xfrm>
            <a:off x="91283" y="313088"/>
            <a:ext cx="667732" cy="540000"/>
            <a:chOff x="0" y="239302"/>
            <a:chExt cx="890309" cy="75046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FB854E8-AE13-47A0-A531-CC47002E8DC2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A7D0F7E-0FA2-4198-97A0-DCB47E62A9F5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26" name="直角三角形 25">
                <a:extLst>
                  <a:ext uri="{FF2B5EF4-FFF2-40B4-BE49-F238E27FC236}">
                    <a16:creationId xmlns:a16="http://schemas.microsoft.com/office/drawing/2014/main" id="{2621326F-F847-4658-9AD2-E841EE3F554C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7" name="直角三角形 26">
                <a:extLst>
                  <a:ext uri="{FF2B5EF4-FFF2-40B4-BE49-F238E27FC236}">
                    <a16:creationId xmlns:a16="http://schemas.microsoft.com/office/drawing/2014/main" id="{F0615B46-3109-4C0D-B548-28DE1529AD11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ECAB9E2-5235-412A-A56D-03647251A85F}"/>
              </a:ext>
            </a:extLst>
          </p:cNvPr>
          <p:cNvSpPr/>
          <p:nvPr/>
        </p:nvSpPr>
        <p:spPr>
          <a:xfrm>
            <a:off x="1035050" y="277813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生物特征识别与中医诊疗</a:t>
            </a:r>
          </a:p>
        </p:txBody>
      </p:sp>
    </p:spTree>
    <p:extLst>
      <p:ext uri="{BB962C8B-B14F-4D97-AF65-F5344CB8AC3E}">
        <p14:creationId xmlns:p14="http://schemas.microsoft.com/office/powerpoint/2010/main" val="80866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-25242" y="-25768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F0BB4F-0901-4EB8-AA5F-69A3866DE68F}"/>
              </a:ext>
            </a:extLst>
          </p:cNvPr>
          <p:cNvGrpSpPr/>
          <p:nvPr/>
        </p:nvGrpSpPr>
        <p:grpSpPr>
          <a:xfrm>
            <a:off x="65381" y="1129777"/>
            <a:ext cx="8917722" cy="4004984"/>
            <a:chOff x="35496" y="1098430"/>
            <a:chExt cx="8917722" cy="4004984"/>
          </a:xfrm>
        </p:grpSpPr>
        <p:sp>
          <p:nvSpPr>
            <p:cNvPr id="18" name="单圆角矩形 10">
              <a:extLst>
                <a:ext uri="{FF2B5EF4-FFF2-40B4-BE49-F238E27FC236}">
                  <a16:creationId xmlns:a16="http://schemas.microsoft.com/office/drawing/2014/main" id="{8019AAC3-2571-43DE-9FC6-397924975CB7}"/>
                </a:ext>
              </a:extLst>
            </p:cNvPr>
            <p:cNvSpPr/>
            <p:nvPr/>
          </p:nvSpPr>
          <p:spPr>
            <a:xfrm>
              <a:off x="323528" y="1350399"/>
              <a:ext cx="8629690" cy="3753015"/>
            </a:xfrm>
            <a:prstGeom prst="round1Rect">
              <a:avLst>
                <a:gd name="adj" fmla="val 10016"/>
              </a:avLst>
            </a:prstGeom>
            <a:solidFill>
              <a:schemeClr val="lt1">
                <a:alpha val="2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>
                <a:buFont typeface="Arial" pitchFamily="34" charset="0"/>
                <a:buChar char="•"/>
              </a:pP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脉搏诊断</a:t>
              </a: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itchFamily="34" charset="-122"/>
                  <a:ea typeface="微软雅黑" pitchFamily="34" charset="-122"/>
                </a:rPr>
                <a:t>Innovation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</a:t>
              </a:r>
            </a:p>
            <a:p>
              <a:pPr marL="901700" lvl="2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Pulse signal detector</a:t>
              </a:r>
              <a:r>
                <a:rPr lang="en-US" altLang="zh-CN" sz="1600" dirty="0"/>
                <a:t>. 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901700" lvl="2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Precise positioning and classifying pulse signals.</a:t>
              </a:r>
            </a:p>
            <a:p>
              <a:pPr marL="269875" lvl="1">
                <a:lnSpc>
                  <a:spcPct val="150000"/>
                </a:lnSpc>
              </a:pP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Publication 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: </a:t>
              </a:r>
            </a:p>
            <a:p>
              <a:pPr marL="542925" lvl="2" indent="-9683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Wang, P., et al. A Compound Pressure Signal Acquisition System for Multichannel Wrist Pulse Signal     Analysis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IEEE Transactions on Instrumentation and Measurement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2014. </a:t>
              </a:r>
            </a:p>
            <a:p>
              <a:pPr marL="542925" lvl="2" indent="-9683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 Liu</a:t>
              </a:r>
              <a:r>
                <a:rPr lang="fr-FR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L., et al.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Combination of heterogeneous features for wrist pulse blood flow signal diagnosis via multiple kernel learning.</a:t>
              </a:r>
              <a:r>
                <a:rPr lang="fr-FR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IEEE Transactions on Information Technology in </a:t>
              </a:r>
              <a:r>
                <a:rPr lang="en-US" altLang="zh-CN" sz="12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BioMedicine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fr-FR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2012.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组合 7">
              <a:extLst>
                <a:ext uri="{FF2B5EF4-FFF2-40B4-BE49-F238E27FC236}">
                  <a16:creationId xmlns:a16="http://schemas.microsoft.com/office/drawing/2014/main" id="{2013688D-E18E-4EBA-87D3-9C01F6103306}"/>
                </a:ext>
              </a:extLst>
            </p:cNvPr>
            <p:cNvGrpSpPr/>
            <p:nvPr/>
          </p:nvGrpSpPr>
          <p:grpSpPr>
            <a:xfrm>
              <a:off x="35496" y="1098430"/>
              <a:ext cx="4680000" cy="540000"/>
              <a:chOff x="374441" y="-62202"/>
              <a:chExt cx="1934889" cy="767520"/>
            </a:xfrm>
            <a:scene3d>
              <a:camera prst="orthographicFront"/>
              <a:lightRig rig="flat" dir="t"/>
            </a:scene3d>
          </p:grpSpPr>
          <p:sp>
            <p:nvSpPr>
              <p:cNvPr id="20" name="圆角矩形 8">
                <a:extLst>
                  <a:ext uri="{FF2B5EF4-FFF2-40B4-BE49-F238E27FC236}">
                    <a16:creationId xmlns:a16="http://schemas.microsoft.com/office/drawing/2014/main" id="{F101EAB6-9E99-4A7D-9273-E7B8DE37C197}"/>
                  </a:ext>
                </a:extLst>
              </p:cNvPr>
              <p:cNvSpPr/>
              <p:nvPr/>
            </p:nvSpPr>
            <p:spPr>
              <a:xfrm>
                <a:off x="374441" y="-62202"/>
                <a:ext cx="1934889" cy="767520"/>
              </a:xfrm>
              <a:prstGeom prst="roundRect">
                <a:avLst/>
              </a:prstGeom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1" name="圆角矩形 4">
                <a:extLst>
                  <a:ext uri="{FF2B5EF4-FFF2-40B4-BE49-F238E27FC236}">
                    <a16:creationId xmlns:a16="http://schemas.microsoft.com/office/drawing/2014/main" id="{2275352F-90FF-41B5-8724-40256028AF73}"/>
                  </a:ext>
                </a:extLst>
              </p:cNvPr>
              <p:cNvSpPr/>
              <p:nvPr/>
            </p:nvSpPr>
            <p:spPr>
              <a:xfrm>
                <a:off x="411908" y="-38356"/>
                <a:ext cx="1859955" cy="69258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98142" tIns="0" rIns="198142" bIns="0" numCol="1" spcCol="1270" anchor="ctr" anchorCtr="0">
                <a:noAutofit/>
              </a:bodyPr>
              <a:lstStyle/>
              <a:p>
                <a:pPr lvl="0" algn="ctr"/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代表成果（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4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 sz="2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23" name="Picture 11">
            <a:extLst>
              <a:ext uri="{FF2B5EF4-FFF2-40B4-BE49-F238E27FC236}">
                <a16:creationId xmlns:a16="http://schemas.microsoft.com/office/drawing/2014/main" id="{188DC5B7-054A-4642-B99D-C9717538B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864" y="1480820"/>
            <a:ext cx="2473789" cy="209350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1">
            <a:extLst>
              <a:ext uri="{FF2B5EF4-FFF2-40B4-BE49-F238E27FC236}">
                <a16:creationId xmlns:a16="http://schemas.microsoft.com/office/drawing/2014/main" id="{F3FD994D-3E9C-4FE5-98F5-FFF20BE2DB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8420"/>
          <a:stretch>
            <a:fillRect/>
          </a:stretch>
        </p:blipFill>
        <p:spPr>
          <a:xfrm>
            <a:off x="1714658" y="5269863"/>
            <a:ext cx="5664200" cy="13811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2433DF-48E9-4CEE-A161-C5ECFFDDAE2E}"/>
              </a:ext>
            </a:extLst>
          </p:cNvPr>
          <p:cNvGrpSpPr/>
          <p:nvPr/>
        </p:nvGrpSpPr>
        <p:grpSpPr>
          <a:xfrm>
            <a:off x="65381" y="351702"/>
            <a:ext cx="667732" cy="540000"/>
            <a:chOff x="0" y="239302"/>
            <a:chExt cx="890309" cy="75046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55B3B74-FD3C-4123-888C-BB7FB4E207E3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A1FAB99-5912-4FE3-B014-61FED4D966D3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26" name="直角三角形 25">
                <a:extLst>
                  <a:ext uri="{FF2B5EF4-FFF2-40B4-BE49-F238E27FC236}">
                    <a16:creationId xmlns:a16="http://schemas.microsoft.com/office/drawing/2014/main" id="{634B223C-ECDE-46A2-93C6-8AF8775F641E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7" name="直角三角形 26">
                <a:extLst>
                  <a:ext uri="{FF2B5EF4-FFF2-40B4-BE49-F238E27FC236}">
                    <a16:creationId xmlns:a16="http://schemas.microsoft.com/office/drawing/2014/main" id="{BDD9CB9B-1E0D-4B25-8546-111C90DF1E67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5CD5FFE-F351-4E8A-AA9B-C2D13291D4C4}"/>
              </a:ext>
            </a:extLst>
          </p:cNvPr>
          <p:cNvSpPr/>
          <p:nvPr/>
        </p:nvSpPr>
        <p:spPr>
          <a:xfrm>
            <a:off x="1035050" y="277813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生物特征识别与中医诊疗</a:t>
            </a:r>
          </a:p>
        </p:txBody>
      </p:sp>
    </p:spTree>
    <p:extLst>
      <p:ext uri="{BB962C8B-B14F-4D97-AF65-F5344CB8AC3E}">
        <p14:creationId xmlns:p14="http://schemas.microsoft.com/office/powerpoint/2010/main" val="158947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-25241" y="-25767"/>
            <a:ext cx="9143999" cy="6858023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0"/>
            <a:ext cx="9144000" cy="69850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288" y="1566863"/>
            <a:ext cx="65960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4250" y="153988"/>
            <a:ext cx="5426075" cy="682625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生物特征识别与中医诊疗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55014" name="组合 6"/>
          <p:cNvGrpSpPr/>
          <p:nvPr/>
        </p:nvGrpSpPr>
        <p:grpSpPr>
          <a:xfrm>
            <a:off x="-107950" y="981075"/>
            <a:ext cx="6772275" cy="1141413"/>
            <a:chOff x="-73023" y="1072963"/>
            <a:chExt cx="6772539" cy="1141903"/>
          </a:xfrm>
        </p:grpSpPr>
        <p:sp>
          <p:nvSpPr>
            <p:cNvPr id="18" name="单圆角矩形 10"/>
            <p:cNvSpPr/>
            <p:nvPr/>
          </p:nvSpPr>
          <p:spPr>
            <a:xfrm>
              <a:off x="323527" y="1350399"/>
              <a:ext cx="6375989" cy="864467"/>
            </a:xfrm>
            <a:prstGeom prst="round1Rect">
              <a:avLst>
                <a:gd name="adj" fmla="val 10016"/>
              </a:avLst>
            </a:prstGeom>
            <a:solidFill>
              <a:schemeClr val="lt1">
                <a:alpha val="2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444500" marR="0" lvl="1" indent="-174625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Obtained 69 patents from US, HK, and China Mainland</a:t>
              </a:r>
            </a:p>
            <a:p>
              <a:pPr marL="444500" marR="0" lvl="1" indent="-174625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Obtained more then 6  domestic and international awards.</a:t>
              </a:r>
            </a:p>
          </p:txBody>
        </p:sp>
        <p:grpSp>
          <p:nvGrpSpPr>
            <p:cNvPr id="19" name="组合 7"/>
            <p:cNvGrpSpPr/>
            <p:nvPr/>
          </p:nvGrpSpPr>
          <p:grpSpPr>
            <a:xfrm>
              <a:off x="-73023" y="1072963"/>
              <a:ext cx="2588501" cy="487279"/>
              <a:chOff x="329575" y="-98399"/>
              <a:chExt cx="1070184" cy="692586"/>
            </a:xfrm>
            <a:scene3d>
              <a:camera prst="orthographicFront"/>
              <a:lightRig rig="flat" dir="t"/>
            </a:scene3d>
          </p:grpSpPr>
          <p:sp>
            <p:nvSpPr>
              <p:cNvPr id="20" name="圆角矩形 8"/>
              <p:cNvSpPr/>
              <p:nvPr/>
            </p:nvSpPr>
            <p:spPr>
              <a:xfrm>
                <a:off x="374441" y="-62202"/>
                <a:ext cx="980298" cy="580657"/>
              </a:xfrm>
              <a:prstGeom prst="roundRect">
                <a:avLst/>
              </a:prstGeom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1" name="圆角矩形 4"/>
              <p:cNvSpPr/>
              <p:nvPr/>
            </p:nvSpPr>
            <p:spPr>
              <a:xfrm>
                <a:off x="329575" y="-98399"/>
                <a:ext cx="1070184" cy="69258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98142" tIns="0" rIns="198142" bIns="0" numCol="1" spcCol="127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Patents and Awards</a:t>
                </a:r>
              </a:p>
            </p:txBody>
          </p:sp>
        </p:grpSp>
      </p:grpSp>
      <p:pic>
        <p:nvPicPr>
          <p:cNvPr id="55501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8" y="2368550"/>
            <a:ext cx="5472112" cy="18145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55016" name="组合 16"/>
          <p:cNvGrpSpPr/>
          <p:nvPr/>
        </p:nvGrpSpPr>
        <p:grpSpPr>
          <a:xfrm>
            <a:off x="-19050" y="4257675"/>
            <a:ext cx="6662738" cy="782638"/>
            <a:chOff x="35496" y="1098430"/>
            <a:chExt cx="6664020" cy="782884"/>
          </a:xfrm>
        </p:grpSpPr>
        <p:sp>
          <p:nvSpPr>
            <p:cNvPr id="23" name="单圆角矩形 10"/>
            <p:cNvSpPr/>
            <p:nvPr/>
          </p:nvSpPr>
          <p:spPr>
            <a:xfrm>
              <a:off x="323527" y="1350399"/>
              <a:ext cx="6375989" cy="530915"/>
            </a:xfrm>
            <a:prstGeom prst="round1Rect">
              <a:avLst>
                <a:gd name="adj" fmla="val 10016"/>
              </a:avLst>
            </a:prstGeom>
            <a:solidFill>
              <a:schemeClr val="lt1">
                <a:alpha val="2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444500" marR="0" lvl="1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Collaborate on TCM diagnosis with TRONSEE at Shenzhen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4" name="组合 7"/>
            <p:cNvGrpSpPr/>
            <p:nvPr/>
          </p:nvGrpSpPr>
          <p:grpSpPr>
            <a:xfrm>
              <a:off x="35496" y="1098430"/>
              <a:ext cx="1918385" cy="406061"/>
              <a:chOff x="374441" y="-62202"/>
              <a:chExt cx="793133" cy="577149"/>
            </a:xfrm>
            <a:scene3d>
              <a:camera prst="orthographicFront"/>
              <a:lightRig rig="flat" dir="t"/>
            </a:scene3d>
          </p:grpSpPr>
          <p:sp>
            <p:nvSpPr>
              <p:cNvPr id="25" name="圆角矩形 8"/>
              <p:cNvSpPr/>
              <p:nvPr/>
            </p:nvSpPr>
            <p:spPr>
              <a:xfrm>
                <a:off x="374441" y="-62202"/>
                <a:ext cx="793133" cy="577149"/>
              </a:xfrm>
              <a:prstGeom prst="roundRect">
                <a:avLst/>
              </a:prstGeom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6" name="圆角矩形 4"/>
              <p:cNvSpPr/>
              <p:nvPr/>
            </p:nvSpPr>
            <p:spPr>
              <a:xfrm>
                <a:off x="411908" y="-38355"/>
                <a:ext cx="755665" cy="52945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98142" tIns="0" rIns="198142" bIns="0" numCol="1" spcCol="127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Application</a:t>
                </a:r>
              </a:p>
            </p:txBody>
          </p:sp>
        </p:grpSp>
      </p:grpSp>
      <p:pic>
        <p:nvPicPr>
          <p:cNvPr id="555017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825" y="879475"/>
            <a:ext cx="2982913" cy="4075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501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838" y="5167313"/>
            <a:ext cx="3206750" cy="1687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5019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675" y="5183188"/>
            <a:ext cx="3332163" cy="1695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5020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075" y="5848350"/>
            <a:ext cx="2362200" cy="552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55021" name="组合 26"/>
          <p:cNvGrpSpPr/>
          <p:nvPr/>
        </p:nvGrpSpPr>
        <p:grpSpPr>
          <a:xfrm>
            <a:off x="127000" y="214313"/>
            <a:ext cx="668338" cy="539750"/>
            <a:chOff x="0" y="239302"/>
            <a:chExt cx="890309" cy="750461"/>
          </a:xfrm>
        </p:grpSpPr>
        <p:sp>
          <p:nvSpPr>
            <p:cNvPr id="28" name="矩形 27"/>
            <p:cNvSpPr/>
            <p:nvPr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55023" name="组合 28"/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30" name="直角三角形 29"/>
              <p:cNvSpPr/>
              <p:nvPr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直角三角形 30"/>
              <p:cNvSpPr/>
              <p:nvPr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890" name="组合 42"/>
          <p:cNvGrpSpPr/>
          <p:nvPr/>
        </p:nvGrpSpPr>
        <p:grpSpPr>
          <a:xfrm>
            <a:off x="4303713" y="1071563"/>
            <a:ext cx="4506912" cy="4538662"/>
            <a:chOff x="5881255" y="0"/>
            <a:chExt cx="6310745" cy="6333652"/>
          </a:xfrm>
        </p:grpSpPr>
        <p:sp>
          <p:nvSpPr>
            <p:cNvPr id="44" name="矩形 43"/>
            <p:cNvSpPr/>
            <p:nvPr/>
          </p:nvSpPr>
          <p:spPr>
            <a:xfrm>
              <a:off x="6096000" y="0"/>
              <a:ext cx="6096000" cy="63336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49924" name="组合 63"/>
            <p:cNvGrpSpPr/>
            <p:nvPr/>
          </p:nvGrpSpPr>
          <p:grpSpPr>
            <a:xfrm>
              <a:off x="5881255" y="3214255"/>
              <a:ext cx="429491" cy="429491"/>
              <a:chOff x="5881255" y="3280123"/>
              <a:chExt cx="429491" cy="42949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881255" y="3280123"/>
                <a:ext cx="429491" cy="42949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5954387" y="3353255"/>
                <a:ext cx="283226" cy="283226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05" name="TextBox 11"/>
          <p:cNvSpPr txBox="1"/>
          <p:nvPr/>
        </p:nvSpPr>
        <p:spPr>
          <a:xfrm>
            <a:off x="326805" y="3527425"/>
            <a:ext cx="4049713" cy="2253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marR="0" lvl="0" indent="-214630" algn="just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IEEE Fellow, IAPR Fellow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214630" marR="0" lvl="0" indent="-214630" algn="just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Croucher Innovation Award</a:t>
            </a:r>
          </a:p>
          <a:p>
            <a:pPr marL="214630" marR="0" lvl="0" indent="-214630" algn="just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International Journal of Image and Graphics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主编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R="0" lvl="0" algn="just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6" name="TextBox 11"/>
          <p:cNvSpPr txBox="1"/>
          <p:nvPr/>
        </p:nvSpPr>
        <p:spPr>
          <a:xfrm>
            <a:off x="4638769" y="3567332"/>
            <a:ext cx="4051300" cy="140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marR="0" lvl="0" indent="-214630" algn="just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国家特聘专家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14630" marR="0" lvl="0" indent="-214630" algn="just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曼彻斯特大学讲席教授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214630" marR="0" lvl="0" indent="-214630" algn="just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Biological Reviews 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编委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49893" name="标题 1"/>
          <p:cNvSpPr txBox="1"/>
          <p:nvPr/>
        </p:nvSpPr>
        <p:spPr>
          <a:xfrm>
            <a:off x="988219" y="282816"/>
            <a:ext cx="8229600" cy="6746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3A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客座教授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3A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49896" name="组合 32"/>
          <p:cNvGrpSpPr/>
          <p:nvPr/>
        </p:nvGrpSpPr>
        <p:grpSpPr>
          <a:xfrm>
            <a:off x="6083300" y="1198563"/>
            <a:ext cx="1258888" cy="1433512"/>
            <a:chOff x="419851" y="1571489"/>
            <a:chExt cx="1260000" cy="1432966"/>
          </a:xfrm>
        </p:grpSpPr>
        <p:sp>
          <p:nvSpPr>
            <p:cNvPr id="34" name="Oval 25"/>
            <p:cNvSpPr/>
            <p:nvPr/>
          </p:nvSpPr>
          <p:spPr>
            <a:xfrm>
              <a:off x="419851" y="1619969"/>
              <a:ext cx="1260000" cy="12937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55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rial" panose="020B0604020202020204" pitchFamily="18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739" y="1571489"/>
              <a:ext cx="1043677" cy="143296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549897" name="Title 1"/>
          <p:cNvSpPr txBox="1"/>
          <p:nvPr/>
        </p:nvSpPr>
        <p:spPr>
          <a:xfrm>
            <a:off x="1176338" y="2770188"/>
            <a:ext cx="2238375" cy="4794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lstStyle/>
          <a:p>
            <a:pPr marL="0" marR="0" lvl="0" indent="0" algn="ct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D6D6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张大鹏教授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6D6D6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9898" name="Title 1"/>
          <p:cNvSpPr txBox="1"/>
          <p:nvPr/>
        </p:nvSpPr>
        <p:spPr>
          <a:xfrm>
            <a:off x="5587288" y="2796762"/>
            <a:ext cx="2238375" cy="4810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lstStyle/>
          <a:p>
            <a:pPr marL="0" marR="0" lvl="0" indent="0" algn="ctr" defTabSz="9131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张恒贵教授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Oval 25"/>
          <p:cNvSpPr/>
          <p:nvPr/>
        </p:nvSpPr>
        <p:spPr>
          <a:xfrm>
            <a:off x="1633538" y="1198563"/>
            <a:ext cx="1258888" cy="1293813"/>
          </a:xfrm>
          <a:prstGeom prst="ellipse">
            <a:avLst/>
          </a:prstGeom>
          <a:solidFill>
            <a:srgbClr val="73B4DE"/>
          </a:solidFill>
          <a:ln w="1270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Arial" panose="020B0604020202020204" pitchFamily="18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1" name="Picture 7" descr="http://www4.comp.polyu.edu.hk/~csdzhang/cszdapeng_pho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2857" y="1172808"/>
            <a:ext cx="1121019" cy="14017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49901" name="组合 1"/>
          <p:cNvGrpSpPr/>
          <p:nvPr/>
        </p:nvGrpSpPr>
        <p:grpSpPr>
          <a:xfrm>
            <a:off x="287338" y="5702300"/>
            <a:ext cx="1401762" cy="1131888"/>
            <a:chOff x="1834792" y="5685192"/>
            <a:chExt cx="1402500" cy="1132497"/>
          </a:xfrm>
        </p:grpSpPr>
        <p:sp>
          <p:nvSpPr>
            <p:cNvPr id="52" name="Rounded Rectangle 31"/>
            <p:cNvSpPr/>
            <p:nvPr/>
          </p:nvSpPr>
          <p:spPr>
            <a:xfrm>
              <a:off x="1918358" y="5685192"/>
              <a:ext cx="1249315" cy="1132497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834792" y="5946302"/>
              <a:ext cx="14025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Professors</a:t>
              </a:r>
            </a:p>
          </p:txBody>
        </p:sp>
      </p:grpSp>
      <p:grpSp>
        <p:nvGrpSpPr>
          <p:cNvPr id="549902" name="组合 4"/>
          <p:cNvGrpSpPr/>
          <p:nvPr/>
        </p:nvGrpSpPr>
        <p:grpSpPr>
          <a:xfrm>
            <a:off x="2257425" y="5702300"/>
            <a:ext cx="1401763" cy="1131888"/>
            <a:chOff x="3110698" y="5685192"/>
            <a:chExt cx="1402499" cy="1132497"/>
          </a:xfrm>
        </p:grpSpPr>
        <p:sp>
          <p:nvSpPr>
            <p:cNvPr id="53" name="Rounded Rectangle 32"/>
            <p:cNvSpPr/>
            <p:nvPr/>
          </p:nvSpPr>
          <p:spPr>
            <a:xfrm>
              <a:off x="3181737" y="5685192"/>
              <a:ext cx="1249315" cy="11324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1920" rtlCol="0" anchor="ctr"/>
            <a:lstStyle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110698" y="5763069"/>
              <a:ext cx="14024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Associate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Professors</a:t>
              </a:r>
            </a:p>
          </p:txBody>
        </p:sp>
      </p:grpSp>
      <p:grpSp>
        <p:nvGrpSpPr>
          <p:cNvPr id="549903" name="组合 6"/>
          <p:cNvGrpSpPr/>
          <p:nvPr/>
        </p:nvGrpSpPr>
        <p:grpSpPr>
          <a:xfrm>
            <a:off x="7581900" y="5675313"/>
            <a:ext cx="1249363" cy="1300162"/>
            <a:chOff x="4445116" y="5685192"/>
            <a:chExt cx="1249315" cy="1300999"/>
          </a:xfrm>
        </p:grpSpPr>
        <p:sp>
          <p:nvSpPr>
            <p:cNvPr id="54" name="Rounded Rectangle 33"/>
            <p:cNvSpPr/>
            <p:nvPr/>
          </p:nvSpPr>
          <p:spPr>
            <a:xfrm>
              <a:off x="4445116" y="5685192"/>
              <a:ext cx="1249315" cy="1132497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473116" y="5785862"/>
              <a:ext cx="12105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30+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Master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Students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49904" name="组合 5"/>
          <p:cNvGrpSpPr/>
          <p:nvPr/>
        </p:nvGrpSpPr>
        <p:grpSpPr>
          <a:xfrm>
            <a:off x="5781675" y="5675313"/>
            <a:ext cx="1249363" cy="1131887"/>
            <a:chOff x="5708495" y="5685192"/>
            <a:chExt cx="1249315" cy="1132497"/>
          </a:xfrm>
        </p:grpSpPr>
        <p:sp>
          <p:nvSpPr>
            <p:cNvPr id="55" name="Rounded Rectangle 34"/>
            <p:cNvSpPr/>
            <p:nvPr/>
          </p:nvSpPr>
          <p:spPr>
            <a:xfrm>
              <a:off x="5708495" y="5685192"/>
              <a:ext cx="1249315" cy="113249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60" tIns="0" rIns="0" rtlCol="0" anchor="ctr"/>
            <a:lstStyle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727857" y="5758336"/>
              <a:ext cx="12105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Ph.D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Students</a:t>
              </a:r>
            </a:p>
          </p:txBody>
        </p:sp>
      </p:grpSp>
      <p:grpSp>
        <p:nvGrpSpPr>
          <p:cNvPr id="549905" name="组合 37"/>
          <p:cNvGrpSpPr/>
          <p:nvPr/>
        </p:nvGrpSpPr>
        <p:grpSpPr>
          <a:xfrm>
            <a:off x="177800" y="319088"/>
            <a:ext cx="668338" cy="539750"/>
            <a:chOff x="0" y="239302"/>
            <a:chExt cx="890309" cy="750461"/>
          </a:xfrm>
        </p:grpSpPr>
        <p:sp>
          <p:nvSpPr>
            <p:cNvPr id="40" name="矩形 39"/>
            <p:cNvSpPr/>
            <p:nvPr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49910" name="组合 40"/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42" name="直角三角形 41"/>
              <p:cNvSpPr/>
              <p:nvPr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49906" name="组合 45"/>
          <p:cNvGrpSpPr/>
          <p:nvPr/>
        </p:nvGrpSpPr>
        <p:grpSpPr>
          <a:xfrm>
            <a:off x="4059238" y="5697538"/>
            <a:ext cx="1247775" cy="1131887"/>
            <a:chOff x="1918358" y="5685192"/>
            <a:chExt cx="1249315" cy="1132497"/>
          </a:xfrm>
        </p:grpSpPr>
        <p:sp>
          <p:nvSpPr>
            <p:cNvPr id="47" name="Rounded Rectangle 31"/>
            <p:cNvSpPr/>
            <p:nvPr/>
          </p:nvSpPr>
          <p:spPr>
            <a:xfrm>
              <a:off x="1918358" y="5685192"/>
              <a:ext cx="1249315" cy="1132497"/>
            </a:xfrm>
            <a:prstGeom prst="roundRect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933086" y="5946302"/>
              <a:ext cx="1205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Post-doc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C5C1EA61-47FD-4846-91EC-801E5C667516}"/>
              </a:ext>
            </a:extLst>
          </p:cNvPr>
          <p:cNvSpPr txBox="1"/>
          <p:nvPr/>
        </p:nvSpPr>
        <p:spPr>
          <a:xfrm>
            <a:off x="3215136" y="336550"/>
            <a:ext cx="723900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A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&gt;&gt;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00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0" y="0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E32DA9CF-6EBC-42BB-AB89-5F39B69A044B}"/>
              </a:ext>
            </a:extLst>
          </p:cNvPr>
          <p:cNvSpPr/>
          <p:nvPr/>
        </p:nvSpPr>
        <p:spPr>
          <a:xfrm>
            <a:off x="50514" y="992830"/>
            <a:ext cx="8872601" cy="5746653"/>
          </a:xfrm>
          <a:prstGeom prst="roundRect">
            <a:avLst>
              <a:gd name="adj" fmla="val 5656"/>
            </a:avLst>
          </a:prstGeom>
          <a:solidFill>
            <a:srgbClr val="CFE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1"/>
            <a:ext cx="9286908" cy="54863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标题 1"/>
          <p:cNvSpPr txBox="1"/>
          <p:nvPr/>
        </p:nvSpPr>
        <p:spPr>
          <a:xfrm>
            <a:off x="819397" y="168220"/>
            <a:ext cx="8229600" cy="67366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A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专著出版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3A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隶书" panose="02010800040101010101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任意多边形 53">
            <a:extLst>
              <a:ext uri="{FF2B5EF4-FFF2-40B4-BE49-F238E27FC236}">
                <a16:creationId xmlns:a16="http://schemas.microsoft.com/office/drawing/2014/main" id="{FEB0E137-B860-42EA-8D06-FCAB7B364F8F}"/>
              </a:ext>
            </a:extLst>
          </p:cNvPr>
          <p:cNvSpPr/>
          <p:nvPr/>
        </p:nvSpPr>
        <p:spPr>
          <a:xfrm rot="5400000">
            <a:off x="11113483" y="3215200"/>
            <a:ext cx="5988" cy="2760"/>
          </a:xfrm>
          <a:custGeom>
            <a:avLst/>
            <a:gdLst>
              <a:gd name="connsiteX0" fmla="*/ 0 w 5988"/>
              <a:gd name="connsiteY0" fmla="*/ 0 h 2760"/>
              <a:gd name="connsiteX1" fmla="*/ 3001 w 5988"/>
              <a:gd name="connsiteY1" fmla="*/ 2375 h 2760"/>
              <a:gd name="connsiteX2" fmla="*/ 5988 w 5988"/>
              <a:gd name="connsiteY2" fmla="*/ 11 h 2760"/>
              <a:gd name="connsiteX3" fmla="*/ 3000 w 5988"/>
              <a:gd name="connsiteY3" fmla="*/ 2760 h 2760"/>
              <a:gd name="connsiteX4" fmla="*/ 0 w 5988"/>
              <a:gd name="connsiteY4" fmla="*/ 0 h 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8" h="2760">
                <a:moveTo>
                  <a:pt x="0" y="0"/>
                </a:moveTo>
                <a:lnTo>
                  <a:pt x="3001" y="2375"/>
                </a:lnTo>
                <a:lnTo>
                  <a:pt x="5988" y="11"/>
                </a:lnTo>
                <a:lnTo>
                  <a:pt x="3000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B7B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CF05D8D-C2BF-45D9-ABAD-CF85DEDD8074}"/>
              </a:ext>
            </a:extLst>
          </p:cNvPr>
          <p:cNvSpPr txBox="1"/>
          <p:nvPr/>
        </p:nvSpPr>
        <p:spPr>
          <a:xfrm>
            <a:off x="2674036" y="209396"/>
            <a:ext cx="7239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A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&gt;&gt;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F7785D-3B40-48B0-B7A1-1191FBA1D0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r="14563"/>
          <a:stretch/>
        </p:blipFill>
        <p:spPr>
          <a:xfrm>
            <a:off x="428599" y="1083781"/>
            <a:ext cx="1656184" cy="23452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C2D8360-3CF6-4EDB-B2DA-01D8183372FA}"/>
              </a:ext>
            </a:extLst>
          </p:cNvPr>
          <p:cNvSpPr/>
          <p:nvPr/>
        </p:nvSpPr>
        <p:spPr>
          <a:xfrm>
            <a:off x="-24273" y="3444370"/>
            <a:ext cx="2637845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Virtual Heart Modelling and Visualization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K.</a:t>
            </a:r>
            <a:r>
              <a:rPr kumimoji="0" lang="it-IT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Wang et al.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HIT Press 2014</a:t>
            </a:r>
            <a:endParaRPr kumimoji="0" lang="zh-CN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7490D6-7071-49A0-B29B-70D720249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925" y="1082465"/>
            <a:ext cx="1616040" cy="2361905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1632A267-0DB1-4FAF-8CC6-74896662DCD6}"/>
              </a:ext>
            </a:extLst>
          </p:cNvPr>
          <p:cNvSpPr/>
          <p:nvPr/>
        </p:nvSpPr>
        <p:spPr>
          <a:xfrm>
            <a:off x="3467173" y="3534005"/>
            <a:ext cx="359954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Tongue Diagnostics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K.</a:t>
            </a:r>
            <a:r>
              <a:rPr kumimoji="0" lang="it-IT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Wang et al.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Academy Press 2011</a:t>
            </a:r>
            <a:endParaRPr kumimoji="0" lang="zh-CN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6C0DDCC-30C7-4721-87C0-A1B3BB3DB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25" y="2905841"/>
            <a:ext cx="1563479" cy="234521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F221D7A-515E-48F3-B21E-7F127FA29C29}"/>
              </a:ext>
            </a:extLst>
          </p:cNvPr>
          <p:cNvSpPr/>
          <p:nvPr/>
        </p:nvSpPr>
        <p:spPr>
          <a:xfrm>
            <a:off x="1746311" y="5380795"/>
            <a:ext cx="315590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Chapter: The Short QT syndrome.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 Heart Rhythm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H. Zhang et al. Springer, 2011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FDEDC6F-517C-417B-BA84-E338FB1BD012}"/>
              </a:ext>
            </a:extLst>
          </p:cNvPr>
          <p:cNvSpPr/>
          <p:nvPr/>
        </p:nvSpPr>
        <p:spPr>
          <a:xfrm>
            <a:off x="5567393" y="5550072"/>
            <a:ext cx="352609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Palmprint Recognition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X. Wu et al.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Science Press, 2006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5BE1FCB-2A72-403F-A8F1-A0A6FE9767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21" y="3004013"/>
            <a:ext cx="1563479" cy="234521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756CFFFD-BDC0-4CF2-937C-DCB6CDD34A9E}"/>
              </a:ext>
            </a:extLst>
          </p:cNvPr>
          <p:cNvGrpSpPr/>
          <p:nvPr/>
        </p:nvGrpSpPr>
        <p:grpSpPr>
          <a:xfrm>
            <a:off x="127392" y="214267"/>
            <a:ext cx="667732" cy="540000"/>
            <a:chOff x="0" y="239302"/>
            <a:chExt cx="890309" cy="75046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203D5CE-A187-46A1-8DBA-C97604C6F138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23D9553-1DDE-4388-8CAA-3CF9541C950C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A7199CAE-EE31-4A84-B090-C983EE2FF35D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直角三角形 25">
                <a:extLst>
                  <a:ext uri="{FF2B5EF4-FFF2-40B4-BE49-F238E27FC236}">
                    <a16:creationId xmlns:a16="http://schemas.microsoft.com/office/drawing/2014/main" id="{1C438F82-6FF7-43D4-9598-B161214FEC18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960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0" y="0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0"/>
            <a:ext cx="9286875" cy="55563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134938" y="1116013"/>
            <a:ext cx="8874125" cy="5322888"/>
          </a:xfrm>
          <a:prstGeom prst="roundRect">
            <a:avLst>
              <a:gd name="adj" fmla="val 5656"/>
            </a:avLst>
          </a:prstGeom>
          <a:solidFill>
            <a:srgbClr val="CFE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0917" name="标题 1"/>
          <p:cNvSpPr txBox="1"/>
          <p:nvPr/>
        </p:nvSpPr>
        <p:spPr>
          <a:xfrm>
            <a:off x="951671" y="190747"/>
            <a:ext cx="8229600" cy="6746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A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研究领域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3A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页脚占位符 1"/>
          <p:cNvSpPr txBox="1">
            <a:spLocks noGrp="1"/>
          </p:cNvSpPr>
          <p:nvPr>
            <p:ph type="ftr" sz="quarter" idx="11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24200" y="239166"/>
            <a:ext cx="723900" cy="52228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A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&gt;&gt;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0921" name="文本框 252"/>
          <p:cNvSpPr txBox="1"/>
          <p:nvPr/>
        </p:nvSpPr>
        <p:spPr>
          <a:xfrm>
            <a:off x="1217613" y="3883025"/>
            <a:ext cx="1079500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9696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1958-1993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81828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11188" y="3724275"/>
            <a:ext cx="8166100" cy="0"/>
          </a:xfrm>
          <a:prstGeom prst="line">
            <a:avLst/>
          </a:prstGeom>
          <a:ln w="63500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0923" name="组合 286"/>
          <p:cNvGrpSpPr/>
          <p:nvPr/>
        </p:nvGrpSpPr>
        <p:grpSpPr>
          <a:xfrm>
            <a:off x="1652588" y="3543300"/>
            <a:ext cx="312737" cy="312738"/>
            <a:chOff x="3377093" y="1595833"/>
            <a:chExt cx="312254" cy="312254"/>
          </a:xfrm>
        </p:grpSpPr>
        <p:pic>
          <p:nvPicPr>
            <p:cNvPr id="550969" name="图片 28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8920" y="1649284"/>
              <a:ext cx="216976" cy="2169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2" name="同心圆 30"/>
            <p:cNvSpPr/>
            <p:nvPr/>
          </p:nvSpPr>
          <p:spPr>
            <a:xfrm>
              <a:off x="3377093" y="1595833"/>
              <a:ext cx="312254" cy="312254"/>
            </a:xfrm>
            <a:prstGeom prst="donut">
              <a:avLst>
                <a:gd name="adj" fmla="val 18604"/>
              </a:avLst>
            </a:prstGeom>
            <a:solidFill>
              <a:srgbClr val="4BD5C5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cxnSp>
        <p:nvCxnSpPr>
          <p:cNvPr id="288" name="Straight Connector 17"/>
          <p:cNvCxnSpPr/>
          <p:nvPr/>
        </p:nvCxnSpPr>
        <p:spPr>
          <a:xfrm flipH="1" flipV="1">
            <a:off x="1811338" y="2959100"/>
            <a:ext cx="3175" cy="576263"/>
          </a:xfrm>
          <a:prstGeom prst="line">
            <a:avLst/>
          </a:prstGeom>
          <a:noFill/>
          <a:ln w="508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grpSp>
        <p:nvGrpSpPr>
          <p:cNvPr id="550925" name="组合 284"/>
          <p:cNvGrpSpPr/>
          <p:nvPr/>
        </p:nvGrpSpPr>
        <p:grpSpPr>
          <a:xfrm>
            <a:off x="2343150" y="3586163"/>
            <a:ext cx="312738" cy="311150"/>
            <a:chOff x="4809010" y="1566442"/>
            <a:chExt cx="312254" cy="312254"/>
          </a:xfrm>
        </p:grpSpPr>
        <p:pic>
          <p:nvPicPr>
            <p:cNvPr id="550967" name="图片 2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0852" y="1608284"/>
              <a:ext cx="228571" cy="22857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3" name="同心圆 15"/>
            <p:cNvSpPr/>
            <p:nvPr/>
          </p:nvSpPr>
          <p:spPr>
            <a:xfrm>
              <a:off x="4809010" y="1566442"/>
              <a:ext cx="312254" cy="312254"/>
            </a:xfrm>
            <a:prstGeom prst="donut">
              <a:avLst>
                <a:gd name="adj" fmla="val 18604"/>
              </a:avLst>
            </a:prstGeom>
            <a:solidFill>
              <a:srgbClr val="F57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cxnSp>
        <p:nvCxnSpPr>
          <p:cNvPr id="292" name="Straight Connector 17"/>
          <p:cNvCxnSpPr/>
          <p:nvPr/>
        </p:nvCxnSpPr>
        <p:spPr>
          <a:xfrm>
            <a:off x="2492375" y="3875088"/>
            <a:ext cx="3175" cy="576263"/>
          </a:xfrm>
          <a:prstGeom prst="line">
            <a:avLst/>
          </a:prstGeom>
          <a:noFill/>
          <a:ln w="508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sp>
        <p:nvSpPr>
          <p:cNvPr id="550927" name="文本框 295"/>
          <p:cNvSpPr txBox="1"/>
          <p:nvPr/>
        </p:nvSpPr>
        <p:spPr>
          <a:xfrm>
            <a:off x="1958975" y="3152775"/>
            <a:ext cx="1081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9696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1990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81828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550928" name="组合 309"/>
          <p:cNvGrpSpPr/>
          <p:nvPr/>
        </p:nvGrpSpPr>
        <p:grpSpPr>
          <a:xfrm>
            <a:off x="3203575" y="3549650"/>
            <a:ext cx="312738" cy="312738"/>
            <a:chOff x="3377093" y="1595833"/>
            <a:chExt cx="312254" cy="312254"/>
          </a:xfrm>
        </p:grpSpPr>
        <p:pic>
          <p:nvPicPr>
            <p:cNvPr id="550965" name="图片 3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8920" y="1649284"/>
              <a:ext cx="216976" cy="2169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13" name="同心圆 30"/>
            <p:cNvSpPr/>
            <p:nvPr/>
          </p:nvSpPr>
          <p:spPr>
            <a:xfrm>
              <a:off x="3377093" y="1595833"/>
              <a:ext cx="312254" cy="312254"/>
            </a:xfrm>
            <a:prstGeom prst="donut">
              <a:avLst>
                <a:gd name="adj" fmla="val 18604"/>
              </a:avLst>
            </a:prstGeom>
            <a:solidFill>
              <a:srgbClr val="4BD5C5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cxnSp>
        <p:nvCxnSpPr>
          <p:cNvPr id="311" name="Straight Connector 17"/>
          <p:cNvCxnSpPr/>
          <p:nvPr/>
        </p:nvCxnSpPr>
        <p:spPr>
          <a:xfrm flipH="1" flipV="1">
            <a:off x="3360738" y="2955925"/>
            <a:ext cx="3175" cy="574675"/>
          </a:xfrm>
          <a:prstGeom prst="line">
            <a:avLst/>
          </a:prstGeom>
          <a:noFill/>
          <a:ln w="508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331" name="Straight Connector 17"/>
          <p:cNvCxnSpPr/>
          <p:nvPr/>
        </p:nvCxnSpPr>
        <p:spPr>
          <a:xfrm flipH="1" flipV="1">
            <a:off x="6680200" y="2949575"/>
            <a:ext cx="3175" cy="576263"/>
          </a:xfrm>
          <a:prstGeom prst="line">
            <a:avLst/>
          </a:prstGeom>
          <a:noFill/>
          <a:ln w="508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grpSp>
        <p:nvGrpSpPr>
          <p:cNvPr id="550931" name="组合 334"/>
          <p:cNvGrpSpPr/>
          <p:nvPr/>
        </p:nvGrpSpPr>
        <p:grpSpPr>
          <a:xfrm>
            <a:off x="7785100" y="3575050"/>
            <a:ext cx="311150" cy="312738"/>
            <a:chOff x="4809010" y="1566442"/>
            <a:chExt cx="312254" cy="312254"/>
          </a:xfrm>
        </p:grpSpPr>
        <p:pic>
          <p:nvPicPr>
            <p:cNvPr id="550963" name="图片 3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0852" y="1608284"/>
              <a:ext cx="228571" cy="22857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8" name="同心圆 15"/>
            <p:cNvSpPr/>
            <p:nvPr/>
          </p:nvSpPr>
          <p:spPr>
            <a:xfrm>
              <a:off x="4809010" y="1566442"/>
              <a:ext cx="312254" cy="312254"/>
            </a:xfrm>
            <a:prstGeom prst="donut">
              <a:avLst>
                <a:gd name="adj" fmla="val 18604"/>
              </a:avLst>
            </a:prstGeom>
            <a:solidFill>
              <a:srgbClr val="F57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cxnSp>
        <p:nvCxnSpPr>
          <p:cNvPr id="336" name="Straight Connector 17"/>
          <p:cNvCxnSpPr/>
          <p:nvPr/>
        </p:nvCxnSpPr>
        <p:spPr>
          <a:xfrm>
            <a:off x="7934325" y="3863975"/>
            <a:ext cx="3175" cy="576263"/>
          </a:xfrm>
          <a:prstGeom prst="line">
            <a:avLst/>
          </a:prstGeom>
          <a:noFill/>
          <a:ln w="508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sp>
        <p:nvSpPr>
          <p:cNvPr id="339" name="矩形 338"/>
          <p:cNvSpPr/>
          <p:nvPr/>
        </p:nvSpPr>
        <p:spPr>
          <a:xfrm>
            <a:off x="1116013" y="1708150"/>
            <a:ext cx="1490663" cy="11271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生物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细胞建模</a:t>
            </a: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诺贝尔奖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6" name="矩形 345"/>
          <p:cNvSpPr/>
          <p:nvPr/>
        </p:nvSpPr>
        <p:spPr>
          <a:xfrm>
            <a:off x="5962650" y="1711325"/>
            <a:ext cx="1704975" cy="11160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医学图像处理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7" name="矩形 346"/>
          <p:cNvSpPr/>
          <p:nvPr/>
        </p:nvSpPr>
        <p:spPr>
          <a:xfrm>
            <a:off x="2655888" y="1698625"/>
            <a:ext cx="1562100" cy="11271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虹膜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识别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8" name="矩形 347"/>
          <p:cNvSpPr/>
          <p:nvPr/>
        </p:nvSpPr>
        <p:spPr>
          <a:xfrm>
            <a:off x="4264025" y="1709738"/>
            <a:ext cx="1555750" cy="11160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掌纹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识别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9" name="矩形 47"/>
          <p:cNvSpPr>
            <a:spLocks noChangeArrowheads="1"/>
          </p:cNvSpPr>
          <p:nvPr/>
        </p:nvSpPr>
        <p:spPr bwMode="auto">
          <a:xfrm>
            <a:off x="488629" y="1323277"/>
            <a:ext cx="553980" cy="191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The World</a:t>
            </a:r>
          </a:p>
        </p:txBody>
      </p:sp>
      <p:sp>
        <p:nvSpPr>
          <p:cNvPr id="350" name="矩形 47"/>
          <p:cNvSpPr>
            <a:spLocks noChangeArrowheads="1"/>
          </p:cNvSpPr>
          <p:nvPr/>
        </p:nvSpPr>
        <p:spPr bwMode="auto">
          <a:xfrm>
            <a:off x="488629" y="3925100"/>
            <a:ext cx="553980" cy="1981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Our Group</a:t>
            </a:r>
          </a:p>
        </p:txBody>
      </p:sp>
      <p:sp>
        <p:nvSpPr>
          <p:cNvPr id="351" name="矩形 350"/>
          <p:cNvSpPr/>
          <p:nvPr/>
        </p:nvSpPr>
        <p:spPr>
          <a:xfrm>
            <a:off x="1495425" y="4568825"/>
            <a:ext cx="1784350" cy="1114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虚拟生理系统建模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3" name="矩形 352"/>
          <p:cNvSpPr/>
          <p:nvPr/>
        </p:nvSpPr>
        <p:spPr>
          <a:xfrm>
            <a:off x="4133850" y="4568825"/>
            <a:ext cx="1784350" cy="1114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生物特征识别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6" name="矩形 355"/>
          <p:cNvSpPr/>
          <p:nvPr/>
        </p:nvSpPr>
        <p:spPr>
          <a:xfrm>
            <a:off x="7288213" y="4578350"/>
            <a:ext cx="1443038" cy="1114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器官的自动分割与重建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0942" name="文本框 359"/>
          <p:cNvSpPr txBox="1"/>
          <p:nvPr/>
        </p:nvSpPr>
        <p:spPr>
          <a:xfrm>
            <a:off x="2805113" y="3886200"/>
            <a:ext cx="10795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9696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1994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81828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50943" name="文本框 360"/>
          <p:cNvSpPr txBox="1"/>
          <p:nvPr/>
        </p:nvSpPr>
        <p:spPr>
          <a:xfrm>
            <a:off x="4829175" y="3798888"/>
            <a:ext cx="10795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9696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1998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81828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50944" name="文本框 361"/>
          <p:cNvSpPr txBox="1"/>
          <p:nvPr/>
        </p:nvSpPr>
        <p:spPr>
          <a:xfrm>
            <a:off x="6588125" y="3148013"/>
            <a:ext cx="10795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9696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2010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81828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50945" name="文本框 363"/>
          <p:cNvSpPr txBox="1"/>
          <p:nvPr/>
        </p:nvSpPr>
        <p:spPr>
          <a:xfrm>
            <a:off x="7424738" y="3141663"/>
            <a:ext cx="10795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9696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2013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81828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550946" name="组合 329"/>
          <p:cNvGrpSpPr/>
          <p:nvPr/>
        </p:nvGrpSpPr>
        <p:grpSpPr>
          <a:xfrm>
            <a:off x="6523038" y="3543300"/>
            <a:ext cx="311150" cy="312738"/>
            <a:chOff x="3377093" y="1595833"/>
            <a:chExt cx="312254" cy="312254"/>
          </a:xfrm>
        </p:grpSpPr>
        <p:pic>
          <p:nvPicPr>
            <p:cNvPr id="550961" name="图片 3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8920" y="1649284"/>
              <a:ext cx="216976" cy="2169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3" name="同心圆 30"/>
            <p:cNvSpPr/>
            <p:nvPr/>
          </p:nvSpPr>
          <p:spPr>
            <a:xfrm>
              <a:off x="3377093" y="1595833"/>
              <a:ext cx="312254" cy="312254"/>
            </a:xfrm>
            <a:prstGeom prst="donut">
              <a:avLst>
                <a:gd name="adj" fmla="val 18604"/>
              </a:avLst>
            </a:prstGeom>
            <a:solidFill>
              <a:srgbClr val="4BD5C5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550948" name="组合 57"/>
          <p:cNvGrpSpPr/>
          <p:nvPr/>
        </p:nvGrpSpPr>
        <p:grpSpPr>
          <a:xfrm>
            <a:off x="127000" y="214313"/>
            <a:ext cx="668338" cy="539750"/>
            <a:chOff x="0" y="239302"/>
            <a:chExt cx="890309" cy="750461"/>
          </a:xfrm>
        </p:grpSpPr>
        <p:sp>
          <p:nvSpPr>
            <p:cNvPr id="59" name="矩形 58"/>
            <p:cNvSpPr/>
            <p:nvPr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50958" name="组合 59"/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62" name="直角三角形 61"/>
              <p:cNvSpPr/>
              <p:nvPr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直角三角形 62"/>
              <p:cNvSpPr/>
              <p:nvPr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cxnSp>
        <p:nvCxnSpPr>
          <p:cNvPr id="316" name="Straight Connector 17"/>
          <p:cNvCxnSpPr/>
          <p:nvPr/>
        </p:nvCxnSpPr>
        <p:spPr>
          <a:xfrm>
            <a:off x="4943475" y="3854450"/>
            <a:ext cx="3175" cy="576263"/>
          </a:xfrm>
          <a:prstGeom prst="line">
            <a:avLst/>
          </a:prstGeom>
          <a:noFill/>
          <a:ln w="508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grpSp>
        <p:nvGrpSpPr>
          <p:cNvPr id="550950" name="组合 4"/>
          <p:cNvGrpSpPr/>
          <p:nvPr/>
        </p:nvGrpSpPr>
        <p:grpSpPr>
          <a:xfrm>
            <a:off x="4787900" y="2957513"/>
            <a:ext cx="312738" cy="895350"/>
            <a:chOff x="4998102" y="2947601"/>
            <a:chExt cx="312254" cy="896667"/>
          </a:xfrm>
        </p:grpSpPr>
        <p:grpSp>
          <p:nvGrpSpPr>
            <p:cNvPr id="550951" name="组合 6"/>
            <p:cNvGrpSpPr/>
            <p:nvPr/>
          </p:nvGrpSpPr>
          <p:grpSpPr>
            <a:xfrm>
              <a:off x="4998102" y="2947601"/>
              <a:ext cx="312254" cy="896667"/>
              <a:chOff x="4610261" y="2965525"/>
              <a:chExt cx="312254" cy="896667"/>
            </a:xfrm>
          </p:grpSpPr>
          <p:grpSp>
            <p:nvGrpSpPr>
              <p:cNvPr id="550953" name="组合 319"/>
              <p:cNvGrpSpPr/>
              <p:nvPr/>
            </p:nvGrpSpPr>
            <p:grpSpPr>
              <a:xfrm>
                <a:off x="4610261" y="3549938"/>
                <a:ext cx="312254" cy="312254"/>
                <a:chOff x="3377093" y="1595833"/>
                <a:chExt cx="312254" cy="312254"/>
              </a:xfrm>
            </p:grpSpPr>
            <p:pic>
              <p:nvPicPr>
                <p:cNvPr id="550955" name="图片 32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18920" y="1649284"/>
                  <a:ext cx="216976" cy="21697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323" name="同心圆 30"/>
                <p:cNvSpPr/>
                <p:nvPr/>
              </p:nvSpPr>
              <p:spPr>
                <a:xfrm>
                  <a:off x="3377093" y="1595833"/>
                  <a:ext cx="312254" cy="312254"/>
                </a:xfrm>
                <a:prstGeom prst="donut">
                  <a:avLst>
                    <a:gd name="adj" fmla="val 18604"/>
                  </a:avLst>
                </a:prstGeom>
                <a:solidFill>
                  <a:srgbClr val="4BD5C5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321" name="Straight Connector 17"/>
              <p:cNvCxnSpPr/>
              <p:nvPr/>
            </p:nvCxnSpPr>
            <p:spPr>
              <a:xfrm flipH="1" flipV="1">
                <a:off x="4768133" y="2965525"/>
                <a:ext cx="3393" cy="576000"/>
              </a:xfrm>
              <a:prstGeom prst="line">
                <a:avLst/>
              </a:prstGeom>
              <a:noFill/>
              <a:ln w="508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tailEnd type="oval"/>
              </a:ln>
              <a:effectLst/>
            </p:spPr>
          </p:cxnSp>
        </p:grpSp>
        <p:sp>
          <p:nvSpPr>
            <p:cNvPr id="64" name="同心圆 15"/>
            <p:cNvSpPr/>
            <p:nvPr/>
          </p:nvSpPr>
          <p:spPr>
            <a:xfrm>
              <a:off x="5062963" y="3600747"/>
              <a:ext cx="180046" cy="179243"/>
            </a:xfrm>
            <a:prstGeom prst="donut">
              <a:avLst>
                <a:gd name="adj" fmla="val 18604"/>
              </a:avLst>
            </a:prstGeom>
            <a:solidFill>
              <a:srgbClr val="F57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0" y="0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E32DA9CF-6EBC-42BB-AB89-5F39B69A044B}"/>
              </a:ext>
            </a:extLst>
          </p:cNvPr>
          <p:cNvSpPr/>
          <p:nvPr/>
        </p:nvSpPr>
        <p:spPr>
          <a:xfrm>
            <a:off x="35496" y="1009845"/>
            <a:ext cx="8872601" cy="5746653"/>
          </a:xfrm>
          <a:prstGeom prst="roundRect">
            <a:avLst>
              <a:gd name="adj" fmla="val 5656"/>
            </a:avLst>
          </a:prstGeom>
          <a:solidFill>
            <a:srgbClr val="CFE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1"/>
            <a:ext cx="9286908" cy="54863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79E77DF-AE44-4821-8959-F0E17137BF06}"/>
              </a:ext>
            </a:extLst>
          </p:cNvPr>
          <p:cNvGrpSpPr/>
          <p:nvPr/>
        </p:nvGrpSpPr>
        <p:grpSpPr>
          <a:xfrm>
            <a:off x="235903" y="1563321"/>
            <a:ext cx="8725581" cy="5172075"/>
            <a:chOff x="235903" y="1163967"/>
            <a:chExt cx="8725581" cy="5172075"/>
          </a:xfrm>
        </p:grpSpPr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DC4F164E-F7D8-4F8E-8DF0-997CBBC28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219" y="3614974"/>
              <a:ext cx="2233988" cy="98242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 Box 3">
              <a:extLst>
                <a:ext uri="{FF2B5EF4-FFF2-40B4-BE49-F238E27FC236}">
                  <a16:creationId xmlns:a16="http://schemas.microsoft.com/office/drawing/2014/main" id="{05E02B22-24F4-479E-9377-71EE11B63B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2380" y="3633383"/>
              <a:ext cx="2399339" cy="872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800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Drug development</a:t>
              </a:r>
              <a:endParaRPr lang="en-GB" altLang="zh-CN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8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Safety assessment</a:t>
              </a:r>
              <a:endParaRPr lang="en-GB" altLang="zh-CN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62D9CB2D-B06C-4322-BD19-ACE2AB27B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757" y="1886176"/>
              <a:ext cx="2233988" cy="106182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GB" altLang="zh-CN" sz="1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5EF6AB1F-4B15-4952-BF60-22954FF6D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090" y="3606799"/>
              <a:ext cx="2133600" cy="9906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GB" altLang="zh-CN" sz="1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9AD62779-969D-473F-B7D5-E3EB92267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564" y="1954541"/>
              <a:ext cx="2133589" cy="914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GB" altLang="zh-CN" sz="1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31" name="Picture 8" descr="heart_ana_model">
              <a:extLst>
                <a:ext uri="{FF2B5EF4-FFF2-40B4-BE49-F238E27FC236}">
                  <a16:creationId xmlns:a16="http://schemas.microsoft.com/office/drawing/2014/main" id="{5AAE7B30-847A-4EA1-87A3-64AD3A749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03" y="1773566"/>
              <a:ext cx="2989263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F766F2C9-004C-4F7D-A520-5B8CC445D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6569" y="2492896"/>
              <a:ext cx="93608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5ECDBCC5-71D9-4617-A9FF-D6A071020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3903" y="1392566"/>
              <a:ext cx="27751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GB" altLang="zh-CN" sz="18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Clinical electrophysiology</a:t>
              </a:r>
            </a:p>
          </p:txBody>
        </p:sp>
        <p:sp>
          <p:nvSpPr>
            <p:cNvPr id="34" name="Text Box 12">
              <a:extLst>
                <a:ext uri="{FF2B5EF4-FFF2-40B4-BE49-F238E27FC236}">
                  <a16:creationId xmlns:a16="http://schemas.microsoft.com/office/drawing/2014/main" id="{187FE5CA-48B4-45BB-855C-3AFCAF2AA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9565" y="2170442"/>
              <a:ext cx="16401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GB" altLang="zh-CN" sz="2000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e-</a:t>
              </a:r>
              <a:r>
                <a:rPr lang="en-US" altLang="zh-CN" sz="2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Cardiology</a:t>
              </a:r>
              <a:endParaRPr lang="en-GB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Line 13">
              <a:extLst>
                <a:ext uri="{FF2B5EF4-FFF2-40B4-BE49-F238E27FC236}">
                  <a16:creationId xmlns:a16="http://schemas.microsoft.com/office/drawing/2014/main" id="{DCFF553A-C037-48BD-9AA4-E8CDEB72A8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3374" y="4182221"/>
              <a:ext cx="938808" cy="256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 Box 14">
              <a:extLst>
                <a:ext uri="{FF2B5EF4-FFF2-40B4-BE49-F238E27FC236}">
                  <a16:creationId xmlns:a16="http://schemas.microsoft.com/office/drawing/2014/main" id="{02D3D086-A5D4-42BE-8A1C-A649E1737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4691" y="3107993"/>
              <a:ext cx="1569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GB" altLang="zh-CN" sz="18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Drug reaction</a:t>
              </a:r>
            </a:p>
          </p:txBody>
        </p:sp>
        <p:sp>
          <p:nvSpPr>
            <p:cNvPr id="37" name="Line 15">
              <a:extLst>
                <a:ext uri="{FF2B5EF4-FFF2-40B4-BE49-F238E27FC236}">
                  <a16:creationId xmlns:a16="http://schemas.microsoft.com/office/drawing/2014/main" id="{B6EC7E72-3713-4EF4-92F0-55ECD2C3EA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8702" y="2002166"/>
              <a:ext cx="0" cy="38100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 Box 16">
              <a:extLst>
                <a:ext uri="{FF2B5EF4-FFF2-40B4-BE49-F238E27FC236}">
                  <a16:creationId xmlns:a16="http://schemas.microsoft.com/office/drawing/2014/main" id="{46994B13-F826-4157-8261-6A364F22A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004" y="3878187"/>
              <a:ext cx="212269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GB" altLang="zh-CN" sz="2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e-Pharmacology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GB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76EECD61-081A-4F2B-8186-41C95AEBC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86" y="1914636"/>
              <a:ext cx="2020221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800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Basic Research</a:t>
              </a:r>
              <a:endParaRPr lang="en-GB" altLang="zh-CN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800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Arrythmias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800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  /Defibrillation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endParaRPr lang="en-US" altLang="zh-CN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0" name="Line 18">
              <a:extLst>
                <a:ext uri="{FF2B5EF4-FFF2-40B4-BE49-F238E27FC236}">
                  <a16:creationId xmlns:a16="http://schemas.microsoft.com/office/drawing/2014/main" id="{EA0E096A-9157-4D88-9F8E-7B4F2B883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8227" y="3649661"/>
              <a:ext cx="0" cy="38100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19">
              <a:extLst>
                <a:ext uri="{FF2B5EF4-FFF2-40B4-BE49-F238E27FC236}">
                  <a16:creationId xmlns:a16="http://schemas.microsoft.com/office/drawing/2014/main" id="{DBC5661B-1832-4F6E-B9F0-1F9667384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565" y="5345441"/>
              <a:ext cx="2143125" cy="9906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GB" altLang="zh-CN" sz="18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Text Box 20">
              <a:extLst>
                <a:ext uri="{FF2B5EF4-FFF2-40B4-BE49-F238E27FC236}">
                  <a16:creationId xmlns:a16="http://schemas.microsoft.com/office/drawing/2014/main" id="{07FDA4DE-6204-4A53-B1A7-390A50DDDD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038" y="5625709"/>
              <a:ext cx="187602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2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Surgery</a:t>
              </a:r>
            </a:p>
          </p:txBody>
        </p:sp>
        <p:sp>
          <p:nvSpPr>
            <p:cNvPr id="44" name="Line 21">
              <a:extLst>
                <a:ext uri="{FF2B5EF4-FFF2-40B4-BE49-F238E27FC236}">
                  <a16:creationId xmlns:a16="http://schemas.microsoft.com/office/drawing/2014/main" id="{5B47B561-7668-449F-AFE2-178CA4BCA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570" y="5763700"/>
              <a:ext cx="936081" cy="979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 Box 23">
              <a:extLst>
                <a:ext uri="{FF2B5EF4-FFF2-40B4-BE49-F238E27FC236}">
                  <a16:creationId xmlns:a16="http://schemas.microsoft.com/office/drawing/2014/main" id="{C8B8608E-301C-4B04-97F7-86FF40C40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726" y="4857937"/>
              <a:ext cx="50526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GB" altLang="zh-CN" sz="18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VR</a:t>
              </a:r>
              <a:endParaRPr lang="en-US" altLang="zh-CN" sz="1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7" name="Text Box 25">
              <a:extLst>
                <a:ext uri="{FF2B5EF4-FFF2-40B4-BE49-F238E27FC236}">
                  <a16:creationId xmlns:a16="http://schemas.microsoft.com/office/drawing/2014/main" id="{C99497F9-008F-4AFF-A6DD-98DAB3FFE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702" y="1163967"/>
              <a:ext cx="155042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GB" altLang="zh-CN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e-Heart</a:t>
              </a:r>
              <a:endPara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681035B-79CD-4AF9-95FE-B8A09BE21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233" y="5345442"/>
              <a:ext cx="2133599" cy="99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0" name="Text Box 3">
              <a:extLst>
                <a:ext uri="{FF2B5EF4-FFF2-40B4-BE49-F238E27FC236}">
                  <a16:creationId xmlns:a16="http://schemas.microsoft.com/office/drawing/2014/main" id="{7772F91E-047C-4AF1-9B6F-809C706E5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4347" y="5458997"/>
              <a:ext cx="2497137" cy="733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8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design</a:t>
              </a:r>
              <a:endParaRPr lang="en-GB" altLang="zh-CN" sz="18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en-US" altLang="zh-CN" sz="1800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Training</a:t>
              </a:r>
            </a:p>
          </p:txBody>
        </p:sp>
      </p:grpSp>
      <p:sp>
        <p:nvSpPr>
          <p:cNvPr id="48" name="Line 18">
            <a:extLst>
              <a:ext uri="{FF2B5EF4-FFF2-40B4-BE49-F238E27FC236}">
                <a16:creationId xmlns:a16="http://schemas.microsoft.com/office/drawing/2014/main" id="{60C90868-B81C-4DD8-9FE4-55A0AB2EF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802" y="5712296"/>
            <a:ext cx="0" cy="3810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13"/>
          <p:cNvSpPr/>
          <p:nvPr/>
        </p:nvSpPr>
        <p:spPr>
          <a:xfrm>
            <a:off x="1033742" y="156005"/>
            <a:ext cx="4345654" cy="681742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 </a:t>
            </a:r>
            <a:r>
              <a: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zh-CN" altLang="en-US" sz="2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生理心脏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标题 1"/>
          <p:cNvSpPr txBox="1"/>
          <p:nvPr/>
        </p:nvSpPr>
        <p:spPr>
          <a:xfrm>
            <a:off x="110281" y="1147951"/>
            <a:ext cx="4750768" cy="55829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3A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任务与挑战</a:t>
            </a:r>
            <a:endParaRPr lang="en-US" altLang="zh-CN" sz="2400" b="1" dirty="0">
              <a:solidFill>
                <a:srgbClr val="3A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隶书" panose="02010800040101010101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CF788F3-4769-46C9-B63F-9A2907C71472}"/>
              </a:ext>
            </a:extLst>
          </p:cNvPr>
          <p:cNvGrpSpPr/>
          <p:nvPr/>
        </p:nvGrpSpPr>
        <p:grpSpPr>
          <a:xfrm>
            <a:off x="127392" y="214267"/>
            <a:ext cx="667732" cy="540000"/>
            <a:chOff x="0" y="239302"/>
            <a:chExt cx="890309" cy="75046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23D30DF-8DDD-49F8-89C9-6F05F876DBB5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93ABB7B3-A50D-4FAF-95F5-36068107305A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55" name="直角三角形 54">
                <a:extLst>
                  <a:ext uri="{FF2B5EF4-FFF2-40B4-BE49-F238E27FC236}">
                    <a16:creationId xmlns:a16="http://schemas.microsoft.com/office/drawing/2014/main" id="{6225AE60-BB33-493C-947E-BBAC594856F5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6" name="直角三角形 55">
                <a:extLst>
                  <a:ext uri="{FF2B5EF4-FFF2-40B4-BE49-F238E27FC236}">
                    <a16:creationId xmlns:a16="http://schemas.microsoft.com/office/drawing/2014/main" id="{8F1B874C-C13D-4AA5-A31F-AAB9546FDC2B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83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0" y="0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631950" y="1480820"/>
            <a:ext cx="5613400" cy="5184140"/>
          </a:xfrm>
          <a:prstGeom prst="rect">
            <a:avLst/>
          </a:prstGeom>
          <a:blipFill dpi="0" rotWithShape="1">
            <a:blip r:embed="rId6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020AA1-0B68-4FD7-AA91-27529EEAE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22" y="1598337"/>
            <a:ext cx="8568556" cy="4971596"/>
          </a:xfrm>
          <a:prstGeom prst="rect">
            <a:avLst/>
          </a:prstGeom>
        </p:spPr>
      </p:pic>
      <p:pic>
        <p:nvPicPr>
          <p:cNvPr id="69" name="Ablation2">
            <a:hlinkClick r:id="" action="ppaction://media"/>
            <a:extLst>
              <a:ext uri="{FF2B5EF4-FFF2-40B4-BE49-F238E27FC236}">
                <a16:creationId xmlns:a16="http://schemas.microsoft.com/office/drawing/2014/main" id="{0C04D1F9-B71C-4AF1-8C59-264DDAB18D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4398" t="5379" r="17327" b="8181"/>
          <a:stretch/>
        </p:blipFill>
        <p:spPr>
          <a:xfrm>
            <a:off x="1763688" y="2469045"/>
            <a:ext cx="848419" cy="859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7B85625-4654-44FB-83AF-7122AF26B6F1}"/>
              </a:ext>
            </a:extLst>
          </p:cNvPr>
          <p:cNvSpPr/>
          <p:nvPr/>
        </p:nvSpPr>
        <p:spPr>
          <a:xfrm>
            <a:off x="611560" y="1162082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4626F7-1282-492B-A798-15A037153030}"/>
              </a:ext>
            </a:extLst>
          </p:cNvPr>
          <p:cNvGrpSpPr/>
          <p:nvPr/>
        </p:nvGrpSpPr>
        <p:grpSpPr>
          <a:xfrm>
            <a:off x="107504" y="288067"/>
            <a:ext cx="667732" cy="540000"/>
            <a:chOff x="0" y="239302"/>
            <a:chExt cx="890309" cy="75046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4DCEBA9-F00E-45F3-99C8-1D3AC55BFDDF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978F464-13B1-4717-9E8F-6458BC5AF956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15" name="直角三角形 14">
                <a:extLst>
                  <a:ext uri="{FF2B5EF4-FFF2-40B4-BE49-F238E27FC236}">
                    <a16:creationId xmlns:a16="http://schemas.microsoft.com/office/drawing/2014/main" id="{F2340289-217A-470E-AAFB-FA29184EF26E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" name="直角三角形 15">
                <a:extLst>
                  <a:ext uri="{FF2B5EF4-FFF2-40B4-BE49-F238E27FC236}">
                    <a16:creationId xmlns:a16="http://schemas.microsoft.com/office/drawing/2014/main" id="{CFB0DCB5-5B42-4930-8288-A2A1EC9DE5F1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8372C678-F750-4462-8D31-06DB771C42A3}"/>
              </a:ext>
            </a:extLst>
          </p:cNvPr>
          <p:cNvSpPr/>
          <p:nvPr/>
        </p:nvSpPr>
        <p:spPr>
          <a:xfrm>
            <a:off x="1023507" y="217548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虚拟生理心脏</a:t>
            </a:r>
          </a:p>
        </p:txBody>
      </p:sp>
    </p:spTree>
    <p:extLst>
      <p:ext uri="{BB962C8B-B14F-4D97-AF65-F5344CB8AC3E}">
        <p14:creationId xmlns:p14="http://schemas.microsoft.com/office/powerpoint/2010/main" val="292783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-1" y="70104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07504" y="1492842"/>
            <a:ext cx="8928991" cy="510608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B3D15DD-1193-46EC-B641-0EF1BEC2A8F3}"/>
              </a:ext>
            </a:extLst>
          </p:cNvPr>
          <p:cNvGrpSpPr/>
          <p:nvPr/>
        </p:nvGrpSpPr>
        <p:grpSpPr>
          <a:xfrm>
            <a:off x="323529" y="1212402"/>
            <a:ext cx="6818600" cy="560880"/>
            <a:chOff x="313235" y="13822"/>
            <a:chExt cx="6818600" cy="560880"/>
          </a:xfrm>
          <a:scene3d>
            <a:camera prst="orthographicFront"/>
            <a:lightRig rig="flat" dir="t"/>
          </a:scene3d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D398922A-C4EB-4DAA-B616-4262904430A5}"/>
                </a:ext>
              </a:extLst>
            </p:cNvPr>
            <p:cNvSpPr/>
            <p:nvPr/>
          </p:nvSpPr>
          <p:spPr>
            <a:xfrm>
              <a:off x="313235" y="13822"/>
              <a:ext cx="6791222" cy="56088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7" name="矩形: 圆角 4">
              <a:extLst>
                <a:ext uri="{FF2B5EF4-FFF2-40B4-BE49-F238E27FC236}">
                  <a16:creationId xmlns:a16="http://schemas.microsoft.com/office/drawing/2014/main" id="{72012223-D28C-46E8-A70D-4A8D5948CF45}"/>
                </a:ext>
              </a:extLst>
            </p:cNvPr>
            <p:cNvSpPr txBox="1"/>
            <p:nvPr/>
          </p:nvSpPr>
          <p:spPr>
            <a:xfrm>
              <a:off x="340614" y="41202"/>
              <a:ext cx="6791221" cy="50612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65753" tIns="0" rIns="165753" bIns="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b="1" kern="1200" dirty="0"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2400" b="1" kern="1200" dirty="0">
                  <a:latin typeface="微软雅黑" pitchFamily="34" charset="-122"/>
                  <a:ea typeface="微软雅黑" pitchFamily="34" charset="-122"/>
                </a:rPr>
                <a:t>年内顶刊论文发表</a:t>
              </a:r>
              <a:endParaRPr lang="en-US" sz="2400" b="1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DE12BF24-D063-401E-8906-B458A0E57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816407"/>
              </p:ext>
            </p:extLst>
          </p:nvPr>
        </p:nvGraphicFramePr>
        <p:xfrm>
          <a:off x="1082370" y="1865676"/>
          <a:ext cx="7302393" cy="4608512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9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1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Journals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No.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Frontiers in Physiology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6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PLoS</a:t>
                      </a:r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Computational Biology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7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Journal of Molecular and Cellular Cardiology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IEEE Journal of Biomedical and Health Informatics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Journal of Physiology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9197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British Journal of Pharmacology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767765"/>
                  </a:ext>
                </a:extLst>
              </a:tr>
              <a:tr h="4590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Chaos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4554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BMC Bioinformatics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10139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Image and Vision Computing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4068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Neurocomputing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260993"/>
                  </a:ext>
                </a:extLst>
              </a:tr>
            </a:tbl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4D30C1-495C-49E0-A736-22B8AA7728C5}"/>
              </a:ext>
            </a:extLst>
          </p:cNvPr>
          <p:cNvGrpSpPr/>
          <p:nvPr/>
        </p:nvGrpSpPr>
        <p:grpSpPr>
          <a:xfrm>
            <a:off x="107504" y="254649"/>
            <a:ext cx="667732" cy="540000"/>
            <a:chOff x="0" y="239302"/>
            <a:chExt cx="890309" cy="75046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5A33FF3-35A4-4C79-9EC1-A6102379D1F6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5BB0EC6-BA84-4EC7-9F32-F367E39A1665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17" name="直角三角形 16">
                <a:extLst>
                  <a:ext uri="{FF2B5EF4-FFF2-40B4-BE49-F238E27FC236}">
                    <a16:creationId xmlns:a16="http://schemas.microsoft.com/office/drawing/2014/main" id="{E1E87DEA-99DB-429D-8EB6-FC9E8B9D5889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" name="直角三角形 17">
                <a:extLst>
                  <a:ext uri="{FF2B5EF4-FFF2-40B4-BE49-F238E27FC236}">
                    <a16:creationId xmlns:a16="http://schemas.microsoft.com/office/drawing/2014/main" id="{1945CF75-75AE-4C29-929A-34D99CCB98AC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4DFB56E-C8DD-4C53-9FE2-51D4EBF0D908}"/>
              </a:ext>
            </a:extLst>
          </p:cNvPr>
          <p:cNvSpPr/>
          <p:nvPr/>
        </p:nvSpPr>
        <p:spPr>
          <a:xfrm>
            <a:off x="1023507" y="217548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虚拟生理心脏</a:t>
            </a:r>
          </a:p>
        </p:txBody>
      </p:sp>
    </p:spTree>
    <p:extLst>
      <p:ext uri="{BB962C8B-B14F-4D97-AF65-F5344CB8AC3E}">
        <p14:creationId xmlns:p14="http://schemas.microsoft.com/office/powerpoint/2010/main" val="243259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" descr="11.png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 t="19406" r="6250" b="6250"/>
          <a:stretch>
            <a:fillRect/>
          </a:stretch>
        </p:blipFill>
        <p:spPr bwMode="auto">
          <a:xfrm>
            <a:off x="-25242" y="-25768"/>
            <a:ext cx="9144000" cy="6858024"/>
          </a:xfrm>
          <a:prstGeom prst="rect">
            <a:avLst/>
          </a:prstGeom>
          <a:solidFill>
            <a:srgbClr val="8EB4E3"/>
          </a:solidFill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70103"/>
          </a:xfrm>
          <a:prstGeom prst="rect">
            <a:avLst/>
          </a:prstGeom>
          <a:solidFill>
            <a:srgbClr val="3A70C0"/>
          </a:solidFill>
          <a:ln>
            <a:solidFill>
              <a:srgbClr val="3A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8970" y="1567180"/>
            <a:ext cx="6596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F0BB4F-0901-4EB8-AA5F-69A3866DE68F}"/>
              </a:ext>
            </a:extLst>
          </p:cNvPr>
          <p:cNvGrpSpPr/>
          <p:nvPr/>
        </p:nvGrpSpPr>
        <p:grpSpPr>
          <a:xfrm>
            <a:off x="0" y="1058019"/>
            <a:ext cx="8917722" cy="4178813"/>
            <a:chOff x="35496" y="1098430"/>
            <a:chExt cx="8917722" cy="4178813"/>
          </a:xfrm>
        </p:grpSpPr>
        <p:sp>
          <p:nvSpPr>
            <p:cNvPr id="18" name="单圆角矩形 10">
              <a:extLst>
                <a:ext uri="{FF2B5EF4-FFF2-40B4-BE49-F238E27FC236}">
                  <a16:creationId xmlns:a16="http://schemas.microsoft.com/office/drawing/2014/main" id="{8019AAC3-2571-43DE-9FC6-397924975CB7}"/>
                </a:ext>
              </a:extLst>
            </p:cNvPr>
            <p:cNvSpPr/>
            <p:nvPr/>
          </p:nvSpPr>
          <p:spPr>
            <a:xfrm>
              <a:off x="323528" y="1350399"/>
              <a:ext cx="8629690" cy="3926844"/>
            </a:xfrm>
            <a:prstGeom prst="round1Rect">
              <a:avLst>
                <a:gd name="adj" fmla="val 10016"/>
              </a:avLst>
            </a:prstGeom>
            <a:solidFill>
              <a:schemeClr val="lt1">
                <a:alpha val="2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>
                <a:buFont typeface="Arial" pitchFamily="34" charset="0"/>
                <a:buChar char="•"/>
              </a:pPr>
              <a:endParaRPr lang="en-US" altLang="zh-CN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多种细胞模型开发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444500" lvl="1" indent="-174625">
                <a:lnSpc>
                  <a:spcPct val="150000"/>
                </a:lnSpc>
                <a:buFont typeface="Arial" pitchFamily="34" charset="0"/>
                <a:buChar char="•"/>
              </a:pP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组合 7">
              <a:extLst>
                <a:ext uri="{FF2B5EF4-FFF2-40B4-BE49-F238E27FC236}">
                  <a16:creationId xmlns:a16="http://schemas.microsoft.com/office/drawing/2014/main" id="{2013688D-E18E-4EBA-87D3-9C01F6103306}"/>
                </a:ext>
              </a:extLst>
            </p:cNvPr>
            <p:cNvGrpSpPr/>
            <p:nvPr/>
          </p:nvGrpSpPr>
          <p:grpSpPr>
            <a:xfrm>
              <a:off x="35496" y="1098430"/>
              <a:ext cx="4680000" cy="540000"/>
              <a:chOff x="374441" y="-62202"/>
              <a:chExt cx="1934889" cy="767520"/>
            </a:xfrm>
            <a:scene3d>
              <a:camera prst="orthographicFront"/>
              <a:lightRig rig="flat" dir="t"/>
            </a:scene3d>
          </p:grpSpPr>
          <p:sp>
            <p:nvSpPr>
              <p:cNvPr id="20" name="圆角矩形 8">
                <a:extLst>
                  <a:ext uri="{FF2B5EF4-FFF2-40B4-BE49-F238E27FC236}">
                    <a16:creationId xmlns:a16="http://schemas.microsoft.com/office/drawing/2014/main" id="{F101EAB6-9E99-4A7D-9273-E7B8DE37C197}"/>
                  </a:ext>
                </a:extLst>
              </p:cNvPr>
              <p:cNvSpPr/>
              <p:nvPr/>
            </p:nvSpPr>
            <p:spPr>
              <a:xfrm>
                <a:off x="374441" y="-62202"/>
                <a:ext cx="1934889" cy="767520"/>
              </a:xfrm>
              <a:prstGeom prst="roundRect">
                <a:avLst/>
              </a:prstGeom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1" name="圆角矩形 4">
                <a:extLst>
                  <a:ext uri="{FF2B5EF4-FFF2-40B4-BE49-F238E27FC236}">
                    <a16:creationId xmlns:a16="http://schemas.microsoft.com/office/drawing/2014/main" id="{2275352F-90FF-41B5-8724-40256028AF73}"/>
                  </a:ext>
                </a:extLst>
              </p:cNvPr>
              <p:cNvSpPr/>
              <p:nvPr/>
            </p:nvSpPr>
            <p:spPr>
              <a:xfrm>
                <a:off x="411908" y="-38356"/>
                <a:ext cx="1859955" cy="692586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98142" tIns="0" rIns="198142" bIns="0" numCol="1" spcCol="1270" anchor="ctr" anchorCtr="0">
                <a:noAutofit/>
              </a:bodyPr>
              <a:lstStyle/>
              <a:p>
                <a:pPr lvl="0" algn="ctr"/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代表成果（</a:t>
                </a:r>
                <a:r>
                  <a:rPr lang="en-US" altLang="zh-CN" sz="2400" b="1" dirty="0">
                    <a:latin typeface="微软雅黑" pitchFamily="34" charset="-122"/>
                    <a:ea typeface="微软雅黑" pitchFamily="34" charset="-122"/>
                  </a:rPr>
                  <a:t>1</a:t>
                </a: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 sz="24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D42BCCA6-3657-4D8F-A36D-87989BF54E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7959" y="2384272"/>
          <a:ext cx="8185150" cy="2687195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24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4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41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No.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Cell type</a:t>
                      </a: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Species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Comments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 Node</a:t>
                      </a:r>
                      <a:endParaRPr lang="zh-CN" altLang="en-US" sz="1600" b="1" baseline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Zhang et al. 2000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Rabbit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sz="1600" b="0" baseline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The first SA node model with spatial heterogeneity.</a:t>
                      </a:r>
                      <a:endParaRPr lang="zh-CN" altLang="en-US" sz="1600" b="0" baseline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AV Node</a:t>
                      </a:r>
                      <a:endParaRPr lang="zh-CN" altLang="en-US" sz="1600" b="1" baseline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Inada et al. 2009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Mammal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baseline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The first and only AV node model.</a:t>
                      </a:r>
                      <a:endParaRPr lang="zh-CN" altLang="en-US" sz="1600" b="0" baseline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Purkinje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Fiber</a:t>
                      </a:r>
                      <a:endParaRPr lang="zh-CN" altLang="en-US" sz="1600" b="1" baseline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Stewart et al. 2010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Human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altLang="zh-CN" sz="1600" b="0" baseline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Based on detailed experimental data from human.</a:t>
                      </a:r>
                      <a:endParaRPr lang="zh-CN" altLang="en-US" sz="1600" b="0" baseline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1" marB="45711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Atria</a:t>
                      </a:r>
                      <a:endParaRPr lang="zh-CN" altLang="en-US" sz="1600" b="1" baseline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Colman et al. 2013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Generic</a:t>
                      </a:r>
                      <a:endParaRPr lang="zh-CN" altLang="en-US" sz="16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baseline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The first atrial model with spatial heterogeneity.</a:t>
                      </a:r>
                      <a:endParaRPr lang="zh-CN" altLang="en-US" sz="1600" b="0" baseline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7" marR="91437" marT="45718" marB="45718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A1939094-3884-47BA-AAE4-2698F9744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267" y="1470589"/>
            <a:ext cx="4044249" cy="859241"/>
          </a:xfrm>
          <a:prstGeom prst="rect">
            <a:avLst/>
          </a:prstGeo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9351F501-01BF-4B80-9BCC-9BA9943CBD7E}"/>
              </a:ext>
            </a:extLst>
          </p:cNvPr>
          <p:cNvSpPr/>
          <p:nvPr/>
        </p:nvSpPr>
        <p:spPr>
          <a:xfrm>
            <a:off x="5148064" y="2128669"/>
            <a:ext cx="599678" cy="21470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心房电力耦合">
            <a:hlinkClick r:id="" action="ppaction://media"/>
            <a:extLst>
              <a:ext uri="{FF2B5EF4-FFF2-40B4-BE49-F238E27FC236}">
                <a16:creationId xmlns:a16="http://schemas.microsoft.com/office/drawing/2014/main" id="{A17BBB12-1C60-4E24-A794-B2305B0C0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371" t="7904" r="7508" b="8647"/>
          <a:stretch/>
        </p:blipFill>
        <p:spPr>
          <a:xfrm>
            <a:off x="7020272" y="5237395"/>
            <a:ext cx="1702307" cy="157763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6C2839F-F1D5-43E7-AFD5-0578F7FEE00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t="4581" r="8181" b="9237"/>
          <a:stretch/>
        </p:blipFill>
        <p:spPr>
          <a:xfrm>
            <a:off x="4947050" y="5223346"/>
            <a:ext cx="1084025" cy="160523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7A48D1C-508B-40E3-B636-9AE09EAFF4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r="4125" b="10757"/>
          <a:stretch/>
        </p:blipFill>
        <p:spPr>
          <a:xfrm>
            <a:off x="3641979" y="5223029"/>
            <a:ext cx="1112764" cy="161928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1A8111C-12A6-4820-8C5B-BCC583C56B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12" y="5242184"/>
            <a:ext cx="1168827" cy="160637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15AF04F-D3BE-482E-9164-620DB023F91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995"/>
          <a:stretch/>
        </p:blipFill>
        <p:spPr>
          <a:xfrm>
            <a:off x="922162" y="5174272"/>
            <a:ext cx="1169562" cy="166091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F0B701E-6227-4391-B047-01050057976A}"/>
              </a:ext>
            </a:extLst>
          </p:cNvPr>
          <p:cNvGrpSpPr/>
          <p:nvPr/>
        </p:nvGrpSpPr>
        <p:grpSpPr>
          <a:xfrm>
            <a:off x="104093" y="322073"/>
            <a:ext cx="667732" cy="540000"/>
            <a:chOff x="0" y="239302"/>
            <a:chExt cx="890309" cy="75046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BC2E25C-332A-4C1E-91FA-4021FE991560}"/>
                </a:ext>
              </a:extLst>
            </p:cNvPr>
            <p:cNvSpPr/>
            <p:nvPr userDrawn="1"/>
          </p:nvSpPr>
          <p:spPr>
            <a:xfrm>
              <a:off x="0" y="239302"/>
              <a:ext cx="288000" cy="7504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C02EA12-4D11-4898-8F26-6F97547BC426}"/>
                </a:ext>
              </a:extLst>
            </p:cNvPr>
            <p:cNvGrpSpPr/>
            <p:nvPr userDrawn="1"/>
          </p:nvGrpSpPr>
          <p:grpSpPr>
            <a:xfrm>
              <a:off x="337650" y="239302"/>
              <a:ext cx="552659" cy="750461"/>
              <a:chOff x="337650" y="239302"/>
              <a:chExt cx="552659" cy="750461"/>
            </a:xfrm>
          </p:grpSpPr>
          <p:sp>
            <p:nvSpPr>
              <p:cNvPr id="33" name="直角三角形 32">
                <a:extLst>
                  <a:ext uri="{FF2B5EF4-FFF2-40B4-BE49-F238E27FC236}">
                    <a16:creationId xmlns:a16="http://schemas.microsoft.com/office/drawing/2014/main" id="{C2F9BE63-7BBB-4313-BB91-5C8D794DAC5C}"/>
                  </a:ext>
                </a:extLst>
              </p:cNvPr>
              <p:cNvSpPr/>
              <p:nvPr userDrawn="1"/>
            </p:nvSpPr>
            <p:spPr>
              <a:xfrm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4" name="直角三角形 33">
                <a:extLst>
                  <a:ext uri="{FF2B5EF4-FFF2-40B4-BE49-F238E27FC236}">
                    <a16:creationId xmlns:a16="http://schemas.microsoft.com/office/drawing/2014/main" id="{661375E4-F21B-4CEA-93EE-34D15DEC3644}"/>
                  </a:ext>
                </a:extLst>
              </p:cNvPr>
              <p:cNvSpPr/>
              <p:nvPr userDrawn="1"/>
            </p:nvSpPr>
            <p:spPr>
              <a:xfrm flipV="1">
                <a:off x="337650" y="239302"/>
                <a:ext cx="552659" cy="750461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FF57CE25-8E3D-42E8-81E2-E827E559A484}"/>
              </a:ext>
            </a:extLst>
          </p:cNvPr>
          <p:cNvSpPr/>
          <p:nvPr/>
        </p:nvSpPr>
        <p:spPr>
          <a:xfrm>
            <a:off x="1023507" y="217548"/>
            <a:ext cx="5426075" cy="681038"/>
          </a:xfrm>
          <a:prstGeom prst="rect">
            <a:avLst/>
          </a:prstGeom>
          <a:solidFill>
            <a:srgbClr val="3A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虚拟生理心脏</a:t>
            </a:r>
          </a:p>
        </p:txBody>
      </p:sp>
    </p:spTree>
    <p:extLst>
      <p:ext uri="{BB962C8B-B14F-4D97-AF65-F5344CB8AC3E}">
        <p14:creationId xmlns:p14="http://schemas.microsoft.com/office/powerpoint/2010/main" val="18299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1575</Words>
  <Application>Microsoft Office PowerPoint</Application>
  <PresentationFormat>全屏显示(4:3)</PresentationFormat>
  <Paragraphs>359</Paragraphs>
  <Slides>22</Slides>
  <Notes>19</Notes>
  <HiddenSlides>0</HiddenSlides>
  <MMClips>4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FontAwesome</vt:lpstr>
      <vt:lpstr>等线</vt:lpstr>
      <vt:lpstr>等线 Light</vt:lpstr>
      <vt:lpstr>华文隶书</vt:lpstr>
      <vt:lpstr>宋体</vt:lpstr>
      <vt:lpstr>微软雅黑</vt:lpstr>
      <vt:lpstr>Arial</vt:lpstr>
      <vt:lpstr>Calibri</vt:lpstr>
      <vt:lpstr>Calibri Light</vt:lpstr>
      <vt:lpstr>Wingdings</vt:lpstr>
      <vt:lpstr>Wingdings 2</vt:lpstr>
      <vt:lpstr>Office 主题​​</vt:lpstr>
      <vt:lpstr>1_Office 主题</vt:lpstr>
      <vt:lpstr>Office 主题</vt:lpstr>
      <vt:lpstr>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李钦策</dc:creator>
  <cp:lastModifiedBy>李钦策</cp:lastModifiedBy>
  <cp:revision>25</cp:revision>
  <dcterms:created xsi:type="dcterms:W3CDTF">2021-06-06T01:38:44Z</dcterms:created>
  <dcterms:modified xsi:type="dcterms:W3CDTF">2021-06-06T04:09:38Z</dcterms:modified>
</cp:coreProperties>
</file>